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3" r:id="rId2"/>
  </p:sldMasterIdLst>
  <p:notesMasterIdLst>
    <p:notesMasterId r:id="rId32"/>
  </p:notesMasterIdLst>
  <p:sldIdLst>
    <p:sldId id="256" r:id="rId3"/>
    <p:sldId id="260" r:id="rId4"/>
    <p:sldId id="2738" r:id="rId5"/>
    <p:sldId id="261" r:id="rId6"/>
    <p:sldId id="277" r:id="rId7"/>
    <p:sldId id="2961" r:id="rId8"/>
    <p:sldId id="283" r:id="rId9"/>
    <p:sldId id="276" r:id="rId10"/>
    <p:sldId id="263" r:id="rId11"/>
    <p:sldId id="284" r:id="rId12"/>
    <p:sldId id="264" r:id="rId13"/>
    <p:sldId id="265" r:id="rId14"/>
    <p:sldId id="267" r:id="rId15"/>
    <p:sldId id="268" r:id="rId16"/>
    <p:sldId id="285" r:id="rId17"/>
    <p:sldId id="269" r:id="rId18"/>
    <p:sldId id="266" r:id="rId19"/>
    <p:sldId id="288" r:id="rId20"/>
    <p:sldId id="270" r:id="rId21"/>
    <p:sldId id="272" r:id="rId22"/>
    <p:sldId id="273" r:id="rId23"/>
    <p:sldId id="274" r:id="rId24"/>
    <p:sldId id="2962" r:id="rId25"/>
    <p:sldId id="849" r:id="rId26"/>
    <p:sldId id="2950" r:id="rId27"/>
    <p:sldId id="2951" r:id="rId28"/>
    <p:sldId id="2956" r:id="rId29"/>
    <p:sldId id="2960" r:id="rId30"/>
    <p:sldId id="295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56"/>
            <p14:sldId id="260"/>
            <p14:sldId id="2738"/>
            <p14:sldId id="261"/>
            <p14:sldId id="277"/>
            <p14:sldId id="2961"/>
            <p14:sldId id="283"/>
            <p14:sldId id="276"/>
            <p14:sldId id="263"/>
            <p14:sldId id="284"/>
            <p14:sldId id="264"/>
            <p14:sldId id="265"/>
            <p14:sldId id="267"/>
            <p14:sldId id="268"/>
            <p14:sldId id="285"/>
            <p14:sldId id="269"/>
            <p14:sldId id="266"/>
            <p14:sldId id="288"/>
            <p14:sldId id="270"/>
            <p14:sldId id="272"/>
            <p14:sldId id="273"/>
            <p14:sldId id="274"/>
            <p14:sldId id="2962"/>
            <p14:sldId id="849"/>
            <p14:sldId id="2950"/>
            <p14:sldId id="2951"/>
            <p14:sldId id="2956"/>
            <p14:sldId id="2960"/>
            <p14:sldId id="29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89"/>
    <p:restoredTop sz="83882" autoAdjust="0"/>
  </p:normalViewPr>
  <p:slideViewPr>
    <p:cSldViewPr snapToGrid="0" snapToObjects="1">
      <p:cViewPr varScale="1">
        <p:scale>
          <a:sx n="126" d="100"/>
          <a:sy n="126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342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680CAC25-661A-A44C-9EEE-C4144001A6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8FC5C38-7C8B-5E4C-9C58-55B107B49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977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A7D3E29C-0147-2946-A8CA-F7C2680498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B6303A-FA66-994C-B722-52465E11BEC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C0BDABC-6379-5E4F-B449-A84BE1BA25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A253655-68BC-F842-94AE-01358C52C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90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600BD6D1-F436-1743-9C83-F71105A942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36E16BE-2693-2E47-9BC1-E386387CD18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0534B0A5-7EBF-8E40-8944-B306C2C1B9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BFB922F3-8D59-554F-8C4B-31ADD9F4D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05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39C569C5-5F20-0D43-B565-BEB54C6E64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72A24E-200B-DC40-8322-47CADA28B3A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D844027-4FBA-6144-860A-DB63F9A7FF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565FBC4-DB94-6447-A04E-A8097E6B5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3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3DC168AF-356D-174E-8092-FCA732FDC2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DA0A3C-7C63-7F43-B5B2-D64839186BC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67F4867F-451A-754E-BCFC-7CEB4A023C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E74A9041-01EA-6A40-9D5C-6F54DCF86E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0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CE325ED5-1F4F-5A4C-9DA2-081AA893B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F9CFE1-FC21-8D4E-ABFB-3399C53C0B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6479328F-6279-DF42-A4C2-5B90BD3963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FF4B215A-47E4-634C-897E-3CBB80AA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831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CD7465F4-A7A2-3843-9245-AFDA15079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E7D645-8373-2C40-BA55-947D7C0412F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18C8230B-1D44-1443-B3A0-C02010D629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4843DFE8-F7B3-464D-9198-2146FF74B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60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A5FE1D0E-0F12-FA4A-8E51-6430E975E8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C23233-F899-1E42-BE54-CE245B4151B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65235243-440A-9E40-B03E-2188F7A59D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96E4A667-3782-8E43-B428-867973B6A0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79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0AB636FC-DACC-2841-AA07-F01CFC7CBA5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6988BB-36AF-5C40-B530-113855CBE4B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DDF701E7-CD88-7644-8F69-E7487D742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B2E3F32-7546-0C4C-ABDD-67EBAFADB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77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7AE5B94C-1558-6143-A89B-0B5FDCE9AD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E6F3F-C24F-C249-9449-178109CD92D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35BBD338-C893-3D46-A5A7-2691221E60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B297E5D-1CC5-ED48-A237-310DF34C9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04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89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F7D86D80-5F2F-4E46-B8AB-94B1AC92E0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AE6579-9717-C448-95F3-E28192B5B3B0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410F5C6A-3AB9-CD4C-B131-9B98B10F1A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6561DD7E-6466-B14D-A37C-6BE6FF7F5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58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5DFE653-FDF8-BF41-B551-BC2150FEF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7E4FD2-3277-8C45-94EA-7F4F13261FE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10A569B7-EABB-884E-8FE9-44C0270269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C1AB5CBF-3303-F043-A5C8-48BE6EBBC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0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FBECC9FB-87B4-304F-9ECA-89754A178B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F838BA-41E7-7A41-954B-DFC0EC9EE36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91D62D01-5A29-B84F-A536-9734B2FC6A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FE9A2D15-010D-C848-9997-F88A6FCD7E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63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425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07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D3D1483-EB7A-7546-BFF3-6428203A6F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8E1EF7-BFAC-2049-AD43-F9EE94C8307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86FCE913-57A6-A14E-856C-04C1FDA68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682B87D-5455-4142-9036-5165AAE593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0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6D9FE0A7-3A04-8845-9C58-B87F5E2339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6E4BEE-0DCB-BC46-BCF9-A0F6DCCAF02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DDC1BF19-8DC1-9B4A-90EB-552AA133E6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D45F484-BE17-C64E-B2D8-5DAD0554E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8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91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D2FDC47C-5B50-5440-A208-74AB3C5DD7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912E0D-70A8-6548-83F9-3F2C18E0C02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E865E9-08B9-8F44-B374-D9EEE24B9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E2ACAEB-5803-E44C-BB6B-839EE93FD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103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C77CA91D-8B47-1544-B117-CF60CBAD61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547386-EE77-7547-A91C-11E877330D6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8E5C73CE-261B-B54B-B84C-6F9EABE2AE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843C3483-F0A1-894E-869D-62E7D14BF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87A2901B-F015-0647-B849-F294A303BE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942869-5E74-F64A-BCD5-D818A4BE0CD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4A18B11-270D-3E41-9CD3-24D56B0F45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D24C91C-A140-8A41-8A6C-2CCE9A3ECF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08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123BF505-2998-384A-B676-B8DBE7FC24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6E0FA6-2377-BC41-B256-E07BF2BDDF9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12D41C5C-7436-9C46-A5A5-5C7DC0B24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6C4B1B26-9A9E-504A-9E4F-52CC1563BA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CN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0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99483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188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1055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838200"/>
            <a:ext cx="56388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620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526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359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668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123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451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6744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66200" y="76200"/>
            <a:ext cx="29210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3200" y="76200"/>
            <a:ext cx="85598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392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hyperlink" Target="http://www.nand2tetris.org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11/24/20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875792A-7FAC-184E-B5E3-E5D27C9E42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3200" y="76200"/>
            <a:ext cx="11684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63D0F9A-931E-1443-9046-104D37210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838200"/>
            <a:ext cx="114808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N"/>
              <a:t>Click to edit Master text styles</a:t>
            </a:r>
          </a:p>
          <a:p>
            <a:pPr lvl="1"/>
            <a:r>
              <a:rPr lang="en-US" altLang="en-CN"/>
              <a:t>Second level</a:t>
            </a:r>
          </a:p>
          <a:p>
            <a:pPr lvl="2"/>
            <a:r>
              <a:rPr lang="en-US" altLang="en-CN"/>
              <a:t>Third level</a:t>
            </a:r>
          </a:p>
          <a:p>
            <a:pPr lvl="3"/>
            <a:r>
              <a:rPr lang="en-US" altLang="en-CN"/>
              <a:t>Fourth level</a:t>
            </a:r>
          </a:p>
          <a:p>
            <a:pPr lvl="4"/>
            <a:r>
              <a:rPr lang="en-US" altLang="en-CN"/>
              <a:t>Fifth level</a:t>
            </a:r>
          </a:p>
        </p:txBody>
      </p:sp>
      <p:sp>
        <p:nvSpPr>
          <p:cNvPr id="1028" name="Line 4">
            <a:extLst>
              <a:ext uri="{FF2B5EF4-FFF2-40B4-BE49-F238E27FC236}">
                <a16:creationId xmlns:a16="http://schemas.microsoft.com/office/drawing/2014/main" id="{EEB7AC91-C7D4-D242-B3A0-4E6293EB6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200" y="609600"/>
            <a:ext cx="11684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29" name="Line 5">
            <a:extLst>
              <a:ext uri="{FF2B5EF4-FFF2-40B4-BE49-F238E27FC236}">
                <a16:creationId xmlns:a16="http://schemas.microsoft.com/office/drawing/2014/main" id="{75A7FCA9-D0F4-8349-ACDB-BE8ACA856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6567488"/>
            <a:ext cx="1148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N" sz="1800"/>
          </a:p>
        </p:txBody>
      </p:sp>
      <p:sp>
        <p:nvSpPr>
          <p:cNvPr id="1030" name="Text Box 10" descr="Bouquet">
            <a:extLst>
              <a:ext uri="{FF2B5EF4-FFF2-40B4-BE49-F238E27FC236}">
                <a16:creationId xmlns:a16="http://schemas.microsoft.com/office/drawing/2014/main" id="{46434CBF-98BF-7948-B307-0A4C11003CD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6613526"/>
            <a:ext cx="11582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CN" sz="1000"/>
              <a:t>Elements of Computing Systems, Nisan &amp; Schocken, MIT Press,  </a:t>
            </a:r>
            <a:r>
              <a:rPr lang="en-US" altLang="en-CN" sz="1000">
                <a:solidFill>
                  <a:srgbClr val="000099"/>
                </a:solidFill>
                <a:hlinkClick r:id="rId14"/>
              </a:rPr>
              <a:t>www.nand2tetris.org</a:t>
            </a:r>
            <a:r>
              <a:rPr lang="en-US" altLang="en-CN" sz="1000"/>
              <a:t> , Chapter 1: </a:t>
            </a:r>
            <a:r>
              <a:rPr lang="en-US" altLang="en-CN" sz="1000" i="1"/>
              <a:t>Compiler II: Code Generation                        </a:t>
            </a:r>
            <a:r>
              <a:rPr lang="en-US" altLang="en-CN" sz="1000"/>
              <a:t>slide </a:t>
            </a:r>
            <a:fld id="{C7907CEC-F8C5-2344-8370-7706A7224101}" type="slidenum">
              <a:rPr lang="he-IL" altLang="en-CN" sz="1000">
                <a:cs typeface="Arial" panose="020B0604020202020204" pitchFamily="34" charset="0"/>
              </a:rPr>
              <a:pPr algn="l">
                <a:spcBef>
                  <a:spcPct val="50000"/>
                </a:spcBef>
              </a:pPr>
              <a:t>‹#›</a:t>
            </a:fld>
            <a:r>
              <a:rPr lang="en-US" altLang="en-CN" sz="1000"/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695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pitchFamily="2" charset="2"/>
        <a:buChar char="q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Homoto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17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Computational Thinking &amp; Systems Design</a:t>
            </a:r>
            <a:br>
              <a:rPr lang="en" sz="2667" dirty="0"/>
            </a:br>
            <a:br>
              <a:rPr lang="en" sz="2667" dirty="0"/>
            </a:br>
            <a:r>
              <a:rPr lang="en" sz="2667" dirty="0"/>
              <a:t>Lecture 11 </a:t>
            </a:r>
            <a:br>
              <a:rPr lang="en" sz="2667" dirty="0"/>
            </a:br>
            <a:r>
              <a:rPr lang="en" sz="2667" dirty="0"/>
              <a:t>Compiler II: Generating</a:t>
            </a:r>
            <a:r>
              <a:rPr lang="zh-CN" altLang="en-US" sz="2667" dirty="0"/>
              <a:t> </a:t>
            </a:r>
            <a:r>
              <a:rPr lang="en-US" altLang="zh-CN" sz="2667" dirty="0"/>
              <a:t>VM</a:t>
            </a:r>
            <a:r>
              <a:rPr lang="zh-CN" altLang="en-US" sz="2667" dirty="0"/>
              <a:t> </a:t>
            </a:r>
            <a:r>
              <a:rPr lang="en-US" altLang="zh-CN" sz="2667" dirty="0"/>
              <a:t>Code</a:t>
            </a:r>
            <a:endParaRPr sz="2667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5259092"/>
            <a:ext cx="11360800" cy="963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/>
              <a:t>Ben Koo</a:t>
            </a:r>
            <a:endParaRPr sz="2667" dirty="0"/>
          </a:p>
          <a:p>
            <a:pPr>
              <a:spcBef>
                <a:spcPts val="0"/>
              </a:spcBef>
            </a:pPr>
            <a:r>
              <a:rPr lang="en" sz="2667" dirty="0"/>
              <a:t>November </a:t>
            </a:r>
            <a:r>
              <a:rPr lang="en-US" altLang="zh-CN" sz="2667" dirty="0"/>
              <a:t>24</a:t>
            </a:r>
            <a:r>
              <a:rPr lang="en" sz="2667" dirty="0"/>
              <a:t>, 2020</a:t>
            </a:r>
            <a:endParaRPr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3275-4086-0144-99A1-5A41B0FBE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1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D84953C6-9272-6D4E-AC56-F03DC8EB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mapping them on memory segments</a:t>
            </a:r>
            <a:r>
              <a:rPr lang="en-US" altLang="en-CN" dirty="0"/>
              <a:t> </a:t>
            </a:r>
            <a:r>
              <a:rPr lang="en-US" altLang="en-CN" sz="1400" dirty="0"/>
              <a:t>(example)</a:t>
            </a:r>
            <a:endParaRPr lang="he-IL" altLang="en-CN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87EF0-7CD0-144F-A3CC-F02614D70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4360864"/>
            <a:ext cx="8915400" cy="2192337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altLang="en-CN" sz="1600"/>
              <a:t>When compiling this class, we have to create the following mappings: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class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nAccounts</a:t>
            </a:r>
            <a:r>
              <a:rPr lang="en-US" altLang="en-CN" sz="1600"/>
              <a:t> 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bankCommission</a:t>
            </a:r>
            <a:r>
              <a:rPr lang="en-US" altLang="en-CN" sz="1600">
                <a:cs typeface="Courier New" panose="02070309020205020404" pitchFamily="49" charset="0"/>
              </a:rPr>
              <a:t>   </a:t>
            </a:r>
            <a:r>
              <a:rPr lang="en-US" altLang="en-CN" sz="1600"/>
              <a:t>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object fields  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owner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balance</a:t>
            </a:r>
            <a:r>
              <a:rPr lang="en-US" altLang="en-CN" sz="1600"/>
              <a:t>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argument variables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when</a:t>
            </a:r>
            <a:r>
              <a:rPr lang="en-US" altLang="en-CN" sz="1600"/>
              <a:t>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CN" sz="1600">
                <a:cs typeface="Courier New" panose="02070309020205020404" pitchFamily="49" charset="0"/>
              </a:rPr>
              <a:t>The local variables      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altLang="en-CN" sz="1600"/>
              <a:t>,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due</a:t>
            </a:r>
            <a:r>
              <a:rPr lang="en-US" altLang="en-CN" sz="1600"/>
              <a:t>                                are mapped on  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0,1,2</a:t>
            </a:r>
            <a:r>
              <a:rPr lang="en-US" altLang="en-CN" sz="1600">
                <a:cs typeface="Courier New" panose="02070309020205020404" pitchFamily="49" charset="0"/>
              </a:rPr>
              <a:t>.</a:t>
            </a:r>
            <a:endParaRPr lang="he-IL" altLang="en-CN" sz="1600"/>
          </a:p>
        </p:txBody>
      </p:sp>
      <p:grpSp>
        <p:nvGrpSpPr>
          <p:cNvPr id="10244" name="Group 4">
            <a:extLst>
              <a:ext uri="{FF2B5EF4-FFF2-40B4-BE49-F238E27FC236}">
                <a16:creationId xmlns:a16="http://schemas.microsoft.com/office/drawing/2014/main" id="{6D28C979-6CA5-3B47-BBB2-28DF22D87B4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0246" name="Picture 2" descr="Bouquet">
              <a:extLst>
                <a:ext uri="{FF2B5EF4-FFF2-40B4-BE49-F238E27FC236}">
                  <a16:creationId xmlns:a16="http://schemas.microsoft.com/office/drawing/2014/main" id="{6FA81FD7-D885-9540-BA45-F1D77E60A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7" name="Picture 2" descr="Bouquet">
              <a:extLst>
                <a:ext uri="{FF2B5EF4-FFF2-40B4-BE49-F238E27FC236}">
                  <a16:creationId xmlns:a16="http://schemas.microsoft.com/office/drawing/2014/main" id="{CF9B78E9-06CC-8548-B7D9-8454A6377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245" name="Content Placeholder 3">
            <a:extLst>
              <a:ext uri="{FF2B5EF4-FFF2-40B4-BE49-F238E27FC236}">
                <a16:creationId xmlns:a16="http://schemas.microsoft.com/office/drawing/2014/main" id="{99CE04DF-DEB4-6142-BD79-FC66DA50B717}"/>
              </a:ext>
            </a:extLst>
          </p:cNvPr>
          <p:cNvSpPr txBox="1">
            <a:spLocks/>
          </p:cNvSpPr>
          <p:nvPr/>
        </p:nvSpPr>
        <p:spPr bwMode="auto">
          <a:xfrm>
            <a:off x="5562600" y="838200"/>
            <a:ext cx="4953000" cy="1524000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21600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target language uses 8 memory segments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Each memory segment, e.g.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an indexed sequence of 16-bit values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that can be referred to as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 etc.</a:t>
            </a:r>
            <a:endParaRPr lang="he-IL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9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245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6" name="Group 4">
            <a:extLst>
              <a:ext uri="{FF2B5EF4-FFF2-40B4-BE49-F238E27FC236}">
                <a16:creationId xmlns:a16="http://schemas.microsoft.com/office/drawing/2014/main" id="{D7D960EC-8247-DF41-93FD-AF40E987E4B2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85801"/>
            <a:ext cx="7588250" cy="3675063"/>
            <a:chOff x="53975" y="1201023"/>
            <a:chExt cx="7588250" cy="3675777"/>
          </a:xfrm>
        </p:grpSpPr>
        <p:pic>
          <p:nvPicPr>
            <p:cNvPr id="11277" name="Picture 2" descr="Bouquet">
              <a:extLst>
                <a:ext uri="{FF2B5EF4-FFF2-40B4-BE49-F238E27FC236}">
                  <a16:creationId xmlns:a16="http://schemas.microsoft.com/office/drawing/2014/main" id="{304F6F70-FC56-1540-B487-6392FEFA5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1201023"/>
              <a:ext cx="7566025" cy="2100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000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8" name="Picture 2" descr="Bouquet">
              <a:extLst>
                <a:ext uri="{FF2B5EF4-FFF2-40B4-BE49-F238E27FC236}">
                  <a16:creationId xmlns:a16="http://schemas.microsoft.com/office/drawing/2014/main" id="{ABFFB0CE-90D8-BF47-9457-093C7B1D85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" y="3236890"/>
              <a:ext cx="7566025" cy="1639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60959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29091" name="Picture 3" descr="Bouquet">
            <a:extLst>
              <a:ext uri="{FF2B5EF4-FFF2-40B4-BE49-F238E27FC236}">
                <a16:creationId xmlns:a16="http://schemas.microsoft.com/office/drawing/2014/main" id="{7B5A0A13-DCA6-8246-9C24-1E6FCF97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1" y="83820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9092" name="Picture 4" descr="Bouquet">
            <a:extLst>
              <a:ext uri="{FF2B5EF4-FFF2-40B4-BE49-F238E27FC236}">
                <a16:creationId xmlns:a16="http://schemas.microsoft.com/office/drawing/2014/main" id="{E91AD598-C2C6-2E4D-BFEC-0D90F900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4014" y="4191001"/>
            <a:ext cx="3887787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9" name="Rectangle 5">
            <a:extLst>
              <a:ext uri="{FF2B5EF4-FFF2-40B4-BE49-F238E27FC236}">
                <a16:creationId xmlns:a16="http://schemas.microsoft.com/office/drawing/2014/main" id="{E0D6FC4B-DD46-3A40-990C-C420E8A18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symbol tables</a:t>
            </a:r>
          </a:p>
        </p:txBody>
      </p:sp>
      <p:sp>
        <p:nvSpPr>
          <p:cNvPr id="729094" name="Rectangle 6">
            <a:extLst>
              <a:ext uri="{FF2B5EF4-FFF2-40B4-BE49-F238E27FC236}">
                <a16:creationId xmlns:a16="http://schemas.microsoft.com/office/drawing/2014/main" id="{E361B24E-B124-E24D-9DFB-9681CA661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419600"/>
            <a:ext cx="4851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68288" indent="-268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23913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the compiler uses symbol tables: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The compiler builds and maintains a linked list of hash tables,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reflecting a single scope nested within the next one in the list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Identifier lookup works from the current symbol table back to the list’s head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FFFFFF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 classical implementation).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8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4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3ACC9A9-AB38-0F4A-B9BF-6722DB88B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variables: </a:t>
            </a:r>
            <a:r>
              <a:rPr lang="en-US" altLang="en-CN" sz="2000" dirty="0"/>
              <a:t>managing their life cycle</a:t>
            </a:r>
          </a:p>
        </p:txBody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ADA6863B-8365-7D44-B70F-9D883D90F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3505200"/>
            <a:ext cx="8610600" cy="1828800"/>
          </a:xfrm>
        </p:spPr>
        <p:txBody>
          <a:bodyPr/>
          <a:lstStyle/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600" u="sng">
                <a:cs typeface="Consolas" panose="020B0609020204030204" pitchFamily="49" charset="0"/>
              </a:rPr>
              <a:t>Variables life cycle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/>
              <a:t> variables:       single copy must be kept alive throughout the program duration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altLang="en-CN" sz="1600"/>
              <a:t> variables:         different copies must be kept for each object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lang="en-US" altLang="en-CN" sz="1600"/>
              <a:t> variables:         created on subroutine entry, killed on exit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None/>
            </a:pP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argument </a:t>
            </a:r>
            <a:r>
              <a:rPr lang="en-US" altLang="en-CN" sz="1600"/>
              <a:t>variables:    similar to 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local </a:t>
            </a:r>
            <a:r>
              <a:rPr lang="en-US" altLang="en-CN" sz="1600">
                <a:cs typeface="Consolas" panose="020B0609020204030204" pitchFamily="49" charset="0"/>
              </a:rPr>
              <a:t>variables.</a:t>
            </a:r>
            <a:endParaRPr lang="en-US" altLang="en-CN" sz="1600">
              <a:solidFill>
                <a:schemeClr val="hlink"/>
              </a:solidFill>
            </a:endParaRPr>
          </a:p>
        </p:txBody>
      </p:sp>
      <p:pic>
        <p:nvPicPr>
          <p:cNvPr id="12292" name="Picture 4" descr="Bouquet">
            <a:extLst>
              <a:ext uri="{FF2B5EF4-FFF2-40B4-BE49-F238E27FC236}">
                <a16:creationId xmlns:a16="http://schemas.microsoft.com/office/drawing/2014/main" id="{77CF2B48-2142-4549-92B2-00EFB0AE2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6" y="908051"/>
            <a:ext cx="3959225" cy="164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 descr="Bouquet">
            <a:extLst>
              <a:ext uri="{FF2B5EF4-FFF2-40B4-BE49-F238E27FC236}">
                <a16:creationId xmlns:a16="http://schemas.microsoft.com/office/drawing/2014/main" id="{F93BBBEA-BCA1-C446-8A21-199989E14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1900" y="739776"/>
            <a:ext cx="3887788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318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9">
            <a:extLst>
              <a:ext uri="{FF2B5EF4-FFF2-40B4-BE49-F238E27FC236}">
                <a16:creationId xmlns:a16="http://schemas.microsoft.com/office/drawing/2014/main" id="{93844B59-A40F-0E40-BB04-0F609FDAB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5400" y="5334001"/>
            <a:ext cx="1219200" cy="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B10C29BE-7A44-1F42-BC23-5161741DE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638800"/>
            <a:ext cx="6781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Aft>
                <a:spcPct val="0"/>
              </a:spcAft>
              <a:buClr>
                <a:srgbClr val="000099"/>
              </a:buClr>
              <a:buNone/>
            </a:pPr>
            <a:r>
              <a:rPr lang="en-US" altLang="en-CN" sz="1600" u="sng">
                <a:solidFill>
                  <a:srgbClr val="000099"/>
                </a:solidFill>
              </a:rPr>
              <a:t>Good news:</a:t>
            </a:r>
            <a:r>
              <a:rPr lang="en-US" altLang="en-CN" sz="1600">
                <a:solidFill>
                  <a:srgbClr val="000099"/>
                </a:solidFill>
              </a:rPr>
              <a:t> the VM implementation already handles all these details ! </a:t>
            </a:r>
            <a:br>
              <a:rPr lang="en-US" altLang="en-CN" sz="1600">
                <a:solidFill>
                  <a:srgbClr val="000099"/>
                </a:solidFill>
              </a:rPr>
            </a:br>
            <a:endParaRPr lang="en-US" altLang="en-CN" sz="160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39" grpId="0" build="p" autoUpdateAnimBg="0"/>
      <p:bldP spid="2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3">
            <a:extLst>
              <a:ext uri="{FF2B5EF4-FFF2-40B4-BE49-F238E27FC236}">
                <a16:creationId xmlns:a16="http://schemas.microsoft.com/office/drawing/2014/main" id="{DED10D5D-5CDE-6043-9322-69AC585AE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066800"/>
            <a:ext cx="4876800" cy="5181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Fields (properties):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 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a, b, c;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a = new Complex(5,17);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 = new Complex(12,192);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 = a; // Only the reference is copied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  <p:sp>
        <p:nvSpPr>
          <p:cNvPr id="13323" name="Rectangle 4">
            <a:extLst>
              <a:ext uri="{FF2B5EF4-FFF2-40B4-BE49-F238E27FC236}">
                <a16:creationId xmlns:a16="http://schemas.microsoft.com/office/drawing/2014/main" id="{431A8B96-A1FB-4F47-B1FA-705AB7BF4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1638" y="685800"/>
            <a:ext cx="198596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13315" name="Rectangle 5">
            <a:extLst>
              <a:ext uri="{FF2B5EF4-FFF2-40B4-BE49-F238E27FC236}">
                <a16:creationId xmlns:a16="http://schemas.microsoft.com/office/drawing/2014/main" id="{A46DF0BD-975C-A64A-8C83-FAB42186B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construction / memory allocation</a:t>
            </a:r>
          </a:p>
        </p:txBody>
      </p:sp>
      <p:sp>
        <p:nvSpPr>
          <p:cNvPr id="735238" name="Rectangle 6">
            <a:extLst>
              <a:ext uri="{FF2B5EF4-FFF2-40B4-BE49-F238E27FC236}">
                <a16:creationId xmlns:a16="http://schemas.microsoft.com/office/drawing/2014/main" id="{F4509A3E-89E0-F84A-8C7B-EDE5580CA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886200"/>
            <a:ext cx="3657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new ClassName(…)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The compiler generates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 = Memory.alloc(n)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4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the number of words necessary to represent the object in question, and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Memory.alloc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is an OS method that returns the base address of a free memory block of size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 words. </a:t>
            </a:r>
          </a:p>
        </p:txBody>
      </p:sp>
      <p:grpSp>
        <p:nvGrpSpPr>
          <p:cNvPr id="735239" name="Group 7">
            <a:extLst>
              <a:ext uri="{FF2B5EF4-FFF2-40B4-BE49-F238E27FC236}">
                <a16:creationId xmlns:a16="http://schemas.microsoft.com/office/drawing/2014/main" id="{5AB5CF43-E045-C540-871A-25D4BC8C9DEC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799159"/>
            <a:ext cx="4042213" cy="3086806"/>
            <a:chOff x="2926" y="977"/>
            <a:chExt cx="2673" cy="2100"/>
          </a:xfrm>
        </p:grpSpPr>
        <p:pic>
          <p:nvPicPr>
            <p:cNvPr id="13318" name="Picture 8" descr="Bouquet">
              <a:extLst>
                <a:ext uri="{FF2B5EF4-FFF2-40B4-BE49-F238E27FC236}">
                  <a16:creationId xmlns:a16="http://schemas.microsoft.com/office/drawing/2014/main" id="{E3F95369-F93B-4949-8541-6AA62BD15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" y="977"/>
              <a:ext cx="1458" cy="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 l="61719" t="34946" r="18750" b="26344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319" name="Group 9">
              <a:extLst>
                <a:ext uri="{FF2B5EF4-FFF2-40B4-BE49-F238E27FC236}">
                  <a16:creationId xmlns:a16="http://schemas.microsoft.com/office/drawing/2014/main" id="{7F3774DB-5053-B044-80D0-4EDB2752B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6" y="1065"/>
              <a:ext cx="2673" cy="1004"/>
              <a:chOff x="2926" y="1065"/>
              <a:chExt cx="2673" cy="1004"/>
            </a:xfrm>
          </p:grpSpPr>
          <p:sp>
            <p:nvSpPr>
              <p:cNvPr id="13320" name="Rectangle 10">
                <a:extLst>
                  <a:ext uri="{FF2B5EF4-FFF2-40B4-BE49-F238E27FC236}">
                    <a16:creationId xmlns:a16="http://schemas.microsoft.com/office/drawing/2014/main" id="{0EAC2AC0-DC2E-D24E-8875-3DAC619BF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" y="1065"/>
                <a:ext cx="576" cy="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13321" name="AutoShape 11">
                <a:extLst>
                  <a:ext uri="{FF2B5EF4-FFF2-40B4-BE49-F238E27FC236}">
                    <a16:creationId xmlns:a16="http://schemas.microsoft.com/office/drawing/2014/main" id="{2B9BB7DA-1C5A-4D42-A001-907ECF962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6" y="1570"/>
                <a:ext cx="907" cy="499"/>
              </a:xfrm>
              <a:prstGeom prst="rightArrow">
                <a:avLst>
                  <a:gd name="adj1" fmla="val 61343"/>
                  <a:gd name="adj2" fmla="val 4544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Following</a:t>
                </a:r>
                <a:b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en-CN" sz="1400">
                    <a:solidFill>
                      <a:srgbClr val="000000"/>
                    </a:solidFill>
                    <a:latin typeface="Comic Sans MS" panose="030F0902030302020204" pitchFamily="66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compilation: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595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0490509-64F8-854C-AF36-EC41986D9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accessing fields</a:t>
            </a:r>
          </a:p>
        </p:txBody>
      </p:sp>
      <p:sp>
        <p:nvSpPr>
          <p:cNvPr id="14343" name="Text Box 4">
            <a:extLst>
              <a:ext uri="{FF2B5EF4-FFF2-40B4-BE49-F238E27FC236}">
                <a16:creationId xmlns:a16="http://schemas.microsoft.com/office/drawing/2014/main" id="{B3069BD3-42A9-DC4C-8B8D-9E42EBC31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295400"/>
            <a:ext cx="4495800" cy="44196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number */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Multiplies this Complex number 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by the given scalar */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mult (int c)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re = re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344" name="Rectangle 5">
            <a:extLst>
              <a:ext uri="{FF2B5EF4-FFF2-40B4-BE49-F238E27FC236}">
                <a16:creationId xmlns:a16="http://schemas.microsoft.com/office/drawing/2014/main" id="{EA5FBDA5-79C6-4D4A-9C71-C7AAA7292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990600"/>
            <a:ext cx="2209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7286" name="Text Box 6">
            <a:extLst>
              <a:ext uri="{FF2B5EF4-FFF2-40B4-BE49-F238E27FC236}">
                <a16:creationId xmlns:a16="http://schemas.microsoft.com/office/drawing/2014/main" id="{1FCFDFEF-F2D9-1144-88B6-C5150A884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3276600"/>
            <a:ext cx="3048000" cy="9144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18800" rIns="93600" bIns="118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*(this + 1) = *(this + 1)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times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(argument 0) </a:t>
            </a:r>
          </a:p>
        </p:txBody>
      </p:sp>
      <p:sp>
        <p:nvSpPr>
          <p:cNvPr id="737287" name="Rectangle 7">
            <a:extLst>
              <a:ext uri="{FF2B5EF4-FFF2-40B4-BE49-F238E27FC236}">
                <a16:creationId xmlns:a16="http://schemas.microsoft.com/office/drawing/2014/main" id="{57535426-387A-674C-A6B6-E283527A2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25" y="1268414"/>
            <a:ext cx="3348038" cy="13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 = im * c</a:t>
            </a: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1. look up the two variables in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the symbol table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2. Generate the code: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9A28522F-5626-F24E-8576-21C481B48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9964" y="4495801"/>
            <a:ext cx="3348037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pseudo-code should be expressed in the target language.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4" grpId="0"/>
      <p:bldP spid="737286" grpId="0" animBg="1"/>
      <p:bldP spid="7372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Text Box 3">
            <a:extLst>
              <a:ext uri="{FF2B5EF4-FFF2-40B4-BE49-F238E27FC236}">
                <a16:creationId xmlns:a16="http://schemas.microsoft.com/office/drawing/2014/main" id="{0B9B028C-6EDF-8C4E-92A6-20F9C9AC6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85800"/>
            <a:ext cx="3657600" cy="3733800"/>
          </a:xfrm>
          <a:prstGeom prst="rect">
            <a:avLst/>
          </a:prstGeom>
          <a:solidFill>
            <a:srgbClr val="F3F3FF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72000" bIns="19080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Assume that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and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were passed to the function as its first two arguments.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 u="sng">
              <a:solidFill>
                <a:srgbClr val="000000"/>
              </a:solidFill>
              <a:latin typeface="Comic Sans MS" panose="030F0902030302020204" pitchFamily="66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 (in Java):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b.radius = r</a:t>
            </a:r>
            <a:r>
              <a:rPr lang="en-US" altLang="en-CN" sz="1400">
                <a:solidFill>
                  <a:srgbClr val="99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endParaRPr lang="en-US" altLang="en-CN" sz="14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b's base address: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Point the this segment to b: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pointer 0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r's value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argument 1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Set b's third field to r: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 this 2</a:t>
            </a:r>
          </a:p>
        </p:txBody>
      </p:sp>
      <p:graphicFrame>
        <p:nvGraphicFramePr>
          <p:cNvPr id="488452" name="Object 4">
            <a:extLst>
              <a:ext uri="{FF2B5EF4-FFF2-40B4-BE49-F238E27FC236}">
                <a16:creationId xmlns:a16="http://schemas.microsoft.com/office/drawing/2014/main" id="{01B0F821-E7A8-034D-AA21-0D1BC183A6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1" y="1905001"/>
          <a:ext cx="5184775" cy="211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13" name="VISIO" r:id="rId4" imgW="18148300" imgH="17754600" progId="Visio.Drawing.6">
                  <p:embed/>
                </p:oleObj>
              </mc:Choice>
              <mc:Fallback>
                <p:oleObj name="VISIO" r:id="rId4" imgW="18148300" imgH="17754600" progId="Visio.Drawing.6">
                  <p:embed/>
                  <p:pic>
                    <p:nvPicPr>
                      <p:cNvPr id="488452" name="Object 4">
                        <a:extLst>
                          <a:ext uri="{FF2B5EF4-FFF2-40B4-BE49-F238E27FC236}">
                            <a16:creationId xmlns:a16="http://schemas.microsoft.com/office/drawing/2014/main" id="{01B0F821-E7A8-034D-AA21-0D1BC183A6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371" t="24442" r="19955" b="42798"/>
                      <a:stretch>
                        <a:fillRect/>
                      </a:stretch>
                    </p:blipFill>
                    <p:spPr bwMode="auto">
                      <a:xfrm>
                        <a:off x="1524001" y="1905001"/>
                        <a:ext cx="5184775" cy="211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3" name="Object 5">
            <a:extLst>
              <a:ext uri="{FF2B5EF4-FFF2-40B4-BE49-F238E27FC236}">
                <a16:creationId xmlns:a16="http://schemas.microsoft.com/office/drawing/2014/main" id="{9A85E76F-F488-3B46-B59E-FDC6ED12B7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4648201"/>
          <a:ext cx="6626225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14" name="VISIO" r:id="rId6" imgW="18148300" imgH="17754600" progId="Visio.Drawing.6">
                  <p:embed/>
                </p:oleObj>
              </mc:Choice>
              <mc:Fallback>
                <p:oleObj name="VISIO" r:id="rId6" imgW="18148300" imgH="17754600" progId="Visio.Drawing.6">
                  <p:embed/>
                  <p:pic>
                    <p:nvPicPr>
                      <p:cNvPr id="488453" name="Object 5">
                        <a:extLst>
                          <a:ext uri="{FF2B5EF4-FFF2-40B4-BE49-F238E27FC236}">
                            <a16:creationId xmlns:a16="http://schemas.microsoft.com/office/drawing/2014/main" id="{9A85E76F-F488-3B46-B59E-FDC6ED12B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1787" t="30002" r="-1047" b="39339"/>
                      <a:stretch>
                        <a:fillRect/>
                      </a:stretch>
                    </p:blipFill>
                    <p:spPr bwMode="auto">
                      <a:xfrm>
                        <a:off x="2819401" y="4648201"/>
                        <a:ext cx="6626225" cy="192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2">
            <a:extLst>
              <a:ext uri="{FF2B5EF4-FFF2-40B4-BE49-F238E27FC236}">
                <a16:creationId xmlns:a16="http://schemas.microsoft.com/office/drawing/2014/main" id="{C4CB7089-A75D-1D4D-905C-31195E731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establishing access to the object’s fields</a:t>
            </a:r>
          </a:p>
        </p:txBody>
      </p:sp>
      <p:sp>
        <p:nvSpPr>
          <p:cNvPr id="737288" name="Rectangle 8">
            <a:extLst>
              <a:ext uri="{FF2B5EF4-FFF2-40B4-BE49-F238E27FC236}">
                <a16:creationId xmlns:a16="http://schemas.microsoft.com/office/drawing/2014/main" id="{5AF83B77-1D53-2244-BB95-F3D94BBAB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762001"/>
            <a:ext cx="42672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Background: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Suppose we have an object named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of type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Ball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has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coordinates,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radius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and a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.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288" grpId="0"/>
      <p:bldP spid="73728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E594336-360C-F44D-80AB-8F84618F2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objects: </a:t>
            </a:r>
            <a:r>
              <a:rPr lang="en-US" altLang="en-CN" sz="1800" dirty="0">
                <a:solidFill>
                  <a:srgbClr val="663300"/>
                </a:solidFill>
              </a:rPr>
              <a:t>method calls</a:t>
            </a:r>
          </a:p>
        </p:txBody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B58BAE53-4131-994E-837F-3F58A143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114800"/>
            <a:ext cx="38163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General rule: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each method call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foo.bar(v1,v2,...)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is translated into: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foo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v2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bar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6391" name="Text Box 5">
            <a:extLst>
              <a:ext uri="{FF2B5EF4-FFF2-40B4-BE49-F238E27FC236}">
                <a16:creationId xmlns:a16="http://schemas.microsoft.com/office/drawing/2014/main" id="{E57B4C21-702A-AF4A-B0EF-300DD4998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1" y="931864"/>
            <a:ext cx="4773613" cy="5468937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Complex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Properties (fields):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re;  // Real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int im;  // Imaginary part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/** Constructs a new Complex object. */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Complex(int re, int im) {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this.re = re;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this.im = im;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just"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Foo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void bla() {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Complex x;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x = new Complex(1,2);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392" name="Rectangle 6">
            <a:extLst>
              <a:ext uri="{FF2B5EF4-FFF2-40B4-BE49-F238E27FC236}">
                <a16:creationId xmlns:a16="http://schemas.microsoft.com/office/drawing/2014/main" id="{34CA8D3A-EEE1-AA44-B63D-08CB35651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1" y="609601"/>
            <a:ext cx="20351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Java code</a:t>
            </a:r>
          </a:p>
        </p:txBody>
      </p:sp>
      <p:sp>
        <p:nvSpPr>
          <p:cNvPr id="739335" name="Text Box 7">
            <a:extLst>
              <a:ext uri="{FF2B5EF4-FFF2-40B4-BE49-F238E27FC236}">
                <a16:creationId xmlns:a16="http://schemas.microsoft.com/office/drawing/2014/main" id="{A9F47AE2-7FBD-0E44-A020-FAE136344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895600"/>
            <a:ext cx="1600200" cy="9906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x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 5</a:t>
            </a:r>
          </a:p>
          <a:p>
            <a:pPr eaLnBrk="0" fontAlgn="base" hangingPunct="0">
              <a:spcBef>
                <a:spcPct val="3500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 mult </a:t>
            </a:r>
          </a:p>
        </p:txBody>
      </p:sp>
      <p:sp>
        <p:nvSpPr>
          <p:cNvPr id="739336" name="Rectangle 8">
            <a:extLst>
              <a:ext uri="{FF2B5EF4-FFF2-40B4-BE49-F238E27FC236}">
                <a16:creationId xmlns:a16="http://schemas.microsoft.com/office/drawing/2014/main" id="{126CF3CF-F5A8-344F-8849-F000F9175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685801"/>
            <a:ext cx="3348038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x.mult(5) 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This method call can also be viewed as: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mult(x,5)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Generate the following code: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5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331" grpId="0"/>
      <p:bldP spid="16392" grpId="0"/>
      <p:bldP spid="7393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E3B4AC52-51A3-6043-AC5A-A3F1811D08B5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914400"/>
            <a:ext cx="3937000" cy="3117850"/>
            <a:chOff x="82" y="559"/>
            <a:chExt cx="2480" cy="1964"/>
          </a:xfrm>
        </p:grpSpPr>
        <p:sp>
          <p:nvSpPr>
            <p:cNvPr id="17489" name="Text Box 3">
              <a:extLst>
                <a:ext uri="{FF2B5EF4-FFF2-40B4-BE49-F238E27FC236}">
                  <a16:creationId xmlns:a16="http://schemas.microsoft.com/office/drawing/2014/main" id="{7339A69C-0064-8142-A40E-03920A8DF4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17490" name="Rectangle 4">
              <a:extLst>
                <a:ext uri="{FF2B5EF4-FFF2-40B4-BE49-F238E27FC236}">
                  <a16:creationId xmlns:a16="http://schemas.microsoft.com/office/drawing/2014/main" id="{F1C5DF7A-C33C-3340-8870-DEC6E18E8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6C25AF29-D9CF-CF40-B586-1C04E33A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572000"/>
            <a:ext cx="32766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new int(n)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Generate code affecting: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 = Memory.alloc(n</a:t>
            </a:r>
            <a:r>
              <a:rPr lang="en-US" altLang="en-CN" sz="1200" b="1">
                <a:solidFill>
                  <a:srgbClr val="0000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CN" sz="18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7415" name="Rectangle 82">
            <a:extLst>
              <a:ext uri="{FF2B5EF4-FFF2-40B4-BE49-F238E27FC236}">
                <a16:creationId xmlns:a16="http://schemas.microsoft.com/office/drawing/2014/main" id="{6478DA87-9231-9E42-93D7-093DF5B3C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arrays: </a:t>
            </a:r>
            <a:r>
              <a:rPr lang="en-US" altLang="en-CN" sz="2000" dirty="0">
                <a:solidFill>
                  <a:srgbClr val="663300"/>
                </a:solidFill>
              </a:rPr>
              <a:t>declaration / construction</a:t>
            </a:r>
            <a:endParaRPr lang="en-US" altLang="en-CN" sz="1600" dirty="0">
              <a:solidFill>
                <a:srgbClr val="663300"/>
              </a:solidFill>
            </a:endParaRPr>
          </a:p>
        </p:txBody>
      </p: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37D3BE9D-6583-EF4E-99AA-A7D371929D64}"/>
              </a:ext>
            </a:extLst>
          </p:cNvPr>
          <p:cNvGrpSpPr>
            <a:grpSpLocks/>
          </p:cNvGrpSpPr>
          <p:nvPr/>
        </p:nvGrpSpPr>
        <p:grpSpPr bwMode="auto">
          <a:xfrm>
            <a:off x="4835526" y="838200"/>
            <a:ext cx="5832475" cy="3530600"/>
            <a:chOff x="1973" y="435"/>
            <a:chExt cx="3674" cy="2224"/>
          </a:xfrm>
        </p:grpSpPr>
        <p:sp>
          <p:nvSpPr>
            <p:cNvPr id="17565" name="Rectangle 13">
              <a:extLst>
                <a:ext uri="{FF2B5EF4-FFF2-40B4-BE49-F238E27FC236}">
                  <a16:creationId xmlns:a16="http://schemas.microsoft.com/office/drawing/2014/main" id="{9368FA23-8CC7-8742-86BF-007AB4D32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6" name="Rectangle 14">
              <a:extLst>
                <a:ext uri="{FF2B5EF4-FFF2-40B4-BE49-F238E27FC236}">
                  <a16:creationId xmlns:a16="http://schemas.microsoft.com/office/drawing/2014/main" id="{5CECC1C0-F985-7240-AB06-87961D8D8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7" name="Rectangle 15">
              <a:extLst>
                <a:ext uri="{FF2B5EF4-FFF2-40B4-BE49-F238E27FC236}">
                  <a16:creationId xmlns:a16="http://schemas.microsoft.com/office/drawing/2014/main" id="{6E6124B8-A80A-A943-B8B6-3957B54D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68" name="Rectangle 16">
              <a:extLst>
                <a:ext uri="{FF2B5EF4-FFF2-40B4-BE49-F238E27FC236}">
                  <a16:creationId xmlns:a16="http://schemas.microsoft.com/office/drawing/2014/main" id="{CF778E16-4EAC-C841-BB77-33A96CF67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69" name="Rectangle 17">
              <a:extLst>
                <a:ext uri="{FF2B5EF4-FFF2-40B4-BE49-F238E27FC236}">
                  <a16:creationId xmlns:a16="http://schemas.microsoft.com/office/drawing/2014/main" id="{59DDA5C2-30CC-3A46-B517-8827049F8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0" name="Rectangle 18">
              <a:extLst>
                <a:ext uri="{FF2B5EF4-FFF2-40B4-BE49-F238E27FC236}">
                  <a16:creationId xmlns:a16="http://schemas.microsoft.com/office/drawing/2014/main" id="{8DBC8EEC-6B9D-9F4A-B690-6E5F94DEC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1" name="Rectangle 19">
              <a:extLst>
                <a:ext uri="{FF2B5EF4-FFF2-40B4-BE49-F238E27FC236}">
                  <a16:creationId xmlns:a16="http://schemas.microsoft.com/office/drawing/2014/main" id="{1D59C118-54C2-684A-99E2-FAB51A363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2" name="Rectangle 20">
              <a:extLst>
                <a:ext uri="{FF2B5EF4-FFF2-40B4-BE49-F238E27FC236}">
                  <a16:creationId xmlns:a16="http://schemas.microsoft.com/office/drawing/2014/main" id="{9A07E5EC-960B-D546-8841-1B50B1616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3" name="Rectangle 21">
              <a:extLst>
                <a:ext uri="{FF2B5EF4-FFF2-40B4-BE49-F238E27FC236}">
                  <a16:creationId xmlns:a16="http://schemas.microsoft.com/office/drawing/2014/main" id="{29B716AC-6E18-5246-A436-3E348753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4" name="Rectangle 22">
              <a:extLst>
                <a:ext uri="{FF2B5EF4-FFF2-40B4-BE49-F238E27FC236}">
                  <a16:creationId xmlns:a16="http://schemas.microsoft.com/office/drawing/2014/main" id="{1D0AB917-858A-E24A-96D7-C23CE125F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5" name="Rectangle 23">
              <a:extLst>
                <a:ext uri="{FF2B5EF4-FFF2-40B4-BE49-F238E27FC236}">
                  <a16:creationId xmlns:a16="http://schemas.microsoft.com/office/drawing/2014/main" id="{0D74DBE0-B303-D948-B338-6D0464FFE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6" name="Rectangle 24">
              <a:extLst>
                <a:ext uri="{FF2B5EF4-FFF2-40B4-BE49-F238E27FC236}">
                  <a16:creationId xmlns:a16="http://schemas.microsoft.com/office/drawing/2014/main" id="{5B3FE387-BC7C-D34D-BE50-8C47B041B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7" name="Rectangle 25">
              <a:extLst>
                <a:ext uri="{FF2B5EF4-FFF2-40B4-BE49-F238E27FC236}">
                  <a16:creationId xmlns:a16="http://schemas.microsoft.com/office/drawing/2014/main" id="{B13E212D-5FD3-1D4F-B6CE-459946B36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78" name="Rectangle 26">
              <a:extLst>
                <a:ext uri="{FF2B5EF4-FFF2-40B4-BE49-F238E27FC236}">
                  <a16:creationId xmlns:a16="http://schemas.microsoft.com/office/drawing/2014/main" id="{E21BCF9B-C5BB-0246-9823-2E5F52781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79" name="Rectangle 27">
              <a:extLst>
                <a:ext uri="{FF2B5EF4-FFF2-40B4-BE49-F238E27FC236}">
                  <a16:creationId xmlns:a16="http://schemas.microsoft.com/office/drawing/2014/main" id="{50361A38-2CE4-EF46-A040-911F9F352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0" name="Freeform 28">
              <a:extLst>
                <a:ext uri="{FF2B5EF4-FFF2-40B4-BE49-F238E27FC236}">
                  <a16:creationId xmlns:a16="http://schemas.microsoft.com/office/drawing/2014/main" id="{4AAF6350-5B91-A044-85FE-8CA9E20B5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581" name="Rectangle 29">
              <a:extLst>
                <a:ext uri="{FF2B5EF4-FFF2-40B4-BE49-F238E27FC236}">
                  <a16:creationId xmlns:a16="http://schemas.microsoft.com/office/drawing/2014/main" id="{09968672-B347-2F4C-99ED-8E6C18335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2" name="Rectangle 30">
              <a:extLst>
                <a:ext uri="{FF2B5EF4-FFF2-40B4-BE49-F238E27FC236}">
                  <a16:creationId xmlns:a16="http://schemas.microsoft.com/office/drawing/2014/main" id="{7675158F-4BE1-B94C-AC8D-810047CA3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3" name="Rectangle 31">
              <a:extLst>
                <a:ext uri="{FF2B5EF4-FFF2-40B4-BE49-F238E27FC236}">
                  <a16:creationId xmlns:a16="http://schemas.microsoft.com/office/drawing/2014/main" id="{9A2F49EF-866F-CD48-A1C5-5A12B42A0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4" name="Rectangle 32">
              <a:extLst>
                <a:ext uri="{FF2B5EF4-FFF2-40B4-BE49-F238E27FC236}">
                  <a16:creationId xmlns:a16="http://schemas.microsoft.com/office/drawing/2014/main" id="{4EA105F2-35F5-BD44-BB7D-44765F74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5" name="Rectangle 33">
              <a:extLst>
                <a:ext uri="{FF2B5EF4-FFF2-40B4-BE49-F238E27FC236}">
                  <a16:creationId xmlns:a16="http://schemas.microsoft.com/office/drawing/2014/main" id="{54428101-E1AB-CB48-AC99-B0CD25061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6" name="Rectangle 34">
              <a:extLst>
                <a:ext uri="{FF2B5EF4-FFF2-40B4-BE49-F238E27FC236}">
                  <a16:creationId xmlns:a16="http://schemas.microsoft.com/office/drawing/2014/main" id="{58BAC7C9-4333-0C4B-B77D-D89CB00B7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7" name="Rectangle 35">
              <a:extLst>
                <a:ext uri="{FF2B5EF4-FFF2-40B4-BE49-F238E27FC236}">
                  <a16:creationId xmlns:a16="http://schemas.microsoft.com/office/drawing/2014/main" id="{8C4EC273-1A02-A44E-B8D8-EE0ABD64D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88" name="Rectangle 36">
              <a:extLst>
                <a:ext uri="{FF2B5EF4-FFF2-40B4-BE49-F238E27FC236}">
                  <a16:creationId xmlns:a16="http://schemas.microsoft.com/office/drawing/2014/main" id="{F9FBF36A-7F8F-6240-8F15-2FD342714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89" name="Rectangle 37">
              <a:extLst>
                <a:ext uri="{FF2B5EF4-FFF2-40B4-BE49-F238E27FC236}">
                  <a16:creationId xmlns:a16="http://schemas.microsoft.com/office/drawing/2014/main" id="{AE8E7F7B-9D4D-E340-9A35-B7D0CC1E4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0" name="Rectangle 38">
              <a:extLst>
                <a:ext uri="{FF2B5EF4-FFF2-40B4-BE49-F238E27FC236}">
                  <a16:creationId xmlns:a16="http://schemas.microsoft.com/office/drawing/2014/main" id="{D669BAC4-7157-0848-84E3-3B92159EC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1" name="Rectangle 39">
              <a:extLst>
                <a:ext uri="{FF2B5EF4-FFF2-40B4-BE49-F238E27FC236}">
                  <a16:creationId xmlns:a16="http://schemas.microsoft.com/office/drawing/2014/main" id="{13ADE8CC-9477-274E-B40E-BFF34A45E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2" name="Rectangle 40">
              <a:extLst>
                <a:ext uri="{FF2B5EF4-FFF2-40B4-BE49-F238E27FC236}">
                  <a16:creationId xmlns:a16="http://schemas.microsoft.com/office/drawing/2014/main" id="{CCB89C05-2EC9-1741-8FFC-53F47E81D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3" name="Rectangle 41">
              <a:extLst>
                <a:ext uri="{FF2B5EF4-FFF2-40B4-BE49-F238E27FC236}">
                  <a16:creationId xmlns:a16="http://schemas.microsoft.com/office/drawing/2014/main" id="{4E253CFE-9116-B245-A274-FEDD3D6FD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4" name="Rectangle 42">
              <a:extLst>
                <a:ext uri="{FF2B5EF4-FFF2-40B4-BE49-F238E27FC236}">
                  <a16:creationId xmlns:a16="http://schemas.microsoft.com/office/drawing/2014/main" id="{D15D9D5A-0EE3-8F4C-80E5-1FED8F5F2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5" name="Rectangle 43">
              <a:extLst>
                <a:ext uri="{FF2B5EF4-FFF2-40B4-BE49-F238E27FC236}">
                  <a16:creationId xmlns:a16="http://schemas.microsoft.com/office/drawing/2014/main" id="{DAC3C614-3C5D-BC44-A013-4F9BD9B85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6" name="Rectangle 44">
              <a:extLst>
                <a:ext uri="{FF2B5EF4-FFF2-40B4-BE49-F238E27FC236}">
                  <a16:creationId xmlns:a16="http://schemas.microsoft.com/office/drawing/2014/main" id="{A88EFE24-2EB6-184B-B5B7-E5E1430A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7" name="Rectangle 45">
              <a:extLst>
                <a:ext uri="{FF2B5EF4-FFF2-40B4-BE49-F238E27FC236}">
                  <a16:creationId xmlns:a16="http://schemas.microsoft.com/office/drawing/2014/main" id="{CA61A940-53F9-7E43-9B84-AC8811E90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598" name="Rectangle 46">
              <a:extLst>
                <a:ext uri="{FF2B5EF4-FFF2-40B4-BE49-F238E27FC236}">
                  <a16:creationId xmlns:a16="http://schemas.microsoft.com/office/drawing/2014/main" id="{AA5BF10B-19C8-9243-BA82-3E4741334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599" name="Rectangle 47">
              <a:extLst>
                <a:ext uri="{FF2B5EF4-FFF2-40B4-BE49-F238E27FC236}">
                  <a16:creationId xmlns:a16="http://schemas.microsoft.com/office/drawing/2014/main" id="{B5A1CB93-C77D-F64E-AFC0-2B8F8CFD9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0" name="Rectangle 48">
              <a:extLst>
                <a:ext uri="{FF2B5EF4-FFF2-40B4-BE49-F238E27FC236}">
                  <a16:creationId xmlns:a16="http://schemas.microsoft.com/office/drawing/2014/main" id="{F9B716DA-387A-3948-8BAE-E11CA211F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1" name="Rectangle 49">
              <a:extLst>
                <a:ext uri="{FF2B5EF4-FFF2-40B4-BE49-F238E27FC236}">
                  <a16:creationId xmlns:a16="http://schemas.microsoft.com/office/drawing/2014/main" id="{07E7997C-CB8D-C441-8958-B56C1831D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2" name="Rectangle 50">
              <a:extLst>
                <a:ext uri="{FF2B5EF4-FFF2-40B4-BE49-F238E27FC236}">
                  <a16:creationId xmlns:a16="http://schemas.microsoft.com/office/drawing/2014/main" id="{3421C15C-3B60-B44E-BC35-C42A6B47A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3" name="Rectangle 51">
              <a:extLst>
                <a:ext uri="{FF2B5EF4-FFF2-40B4-BE49-F238E27FC236}">
                  <a16:creationId xmlns:a16="http://schemas.microsoft.com/office/drawing/2014/main" id="{12C592CE-831F-264E-8A3A-528ABC592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4" name="Rectangle 52">
              <a:extLst>
                <a:ext uri="{FF2B5EF4-FFF2-40B4-BE49-F238E27FC236}">
                  <a16:creationId xmlns:a16="http://schemas.microsoft.com/office/drawing/2014/main" id="{AB7866D9-F47D-7249-9C66-F8100D63C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5" name="Rectangle 53">
              <a:extLst>
                <a:ext uri="{FF2B5EF4-FFF2-40B4-BE49-F238E27FC236}">
                  <a16:creationId xmlns:a16="http://schemas.microsoft.com/office/drawing/2014/main" id="{DD805EBA-97D2-0B42-BFEE-E952735E1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06" name="Rectangle 54">
              <a:extLst>
                <a:ext uri="{FF2B5EF4-FFF2-40B4-BE49-F238E27FC236}">
                  <a16:creationId xmlns:a16="http://schemas.microsoft.com/office/drawing/2014/main" id="{BBD0CB96-5673-AC41-893B-9B14C7703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7" name="Rectangle 55">
              <a:extLst>
                <a:ext uri="{FF2B5EF4-FFF2-40B4-BE49-F238E27FC236}">
                  <a16:creationId xmlns:a16="http://schemas.microsoft.com/office/drawing/2014/main" id="{9B263238-7CCC-104F-9607-7A0A79BD3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8" name="Rectangle 56">
              <a:extLst>
                <a:ext uri="{FF2B5EF4-FFF2-40B4-BE49-F238E27FC236}">
                  <a16:creationId xmlns:a16="http://schemas.microsoft.com/office/drawing/2014/main" id="{1CBAD871-D65B-3344-A078-0DA372D6A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09" name="Rectangle 57">
              <a:extLst>
                <a:ext uri="{FF2B5EF4-FFF2-40B4-BE49-F238E27FC236}">
                  <a16:creationId xmlns:a16="http://schemas.microsoft.com/office/drawing/2014/main" id="{C83785E3-1076-5640-AB55-5F39E6DEE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0" name="Rectangle 58">
              <a:extLst>
                <a:ext uri="{FF2B5EF4-FFF2-40B4-BE49-F238E27FC236}">
                  <a16:creationId xmlns:a16="http://schemas.microsoft.com/office/drawing/2014/main" id="{060BBF13-4C29-A041-9D5A-CDE52B619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1" name="Rectangle 59">
              <a:extLst>
                <a:ext uri="{FF2B5EF4-FFF2-40B4-BE49-F238E27FC236}">
                  <a16:creationId xmlns:a16="http://schemas.microsoft.com/office/drawing/2014/main" id="{5932F504-DF3B-B749-B343-C9516E6D4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2" name="Rectangle 60">
              <a:extLst>
                <a:ext uri="{FF2B5EF4-FFF2-40B4-BE49-F238E27FC236}">
                  <a16:creationId xmlns:a16="http://schemas.microsoft.com/office/drawing/2014/main" id="{2F0C8D18-CBA6-7F46-8462-32590F6F76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3" name="Rectangle 61">
              <a:extLst>
                <a:ext uri="{FF2B5EF4-FFF2-40B4-BE49-F238E27FC236}">
                  <a16:creationId xmlns:a16="http://schemas.microsoft.com/office/drawing/2014/main" id="{B418DCBA-CDF7-8C44-A214-21A0E1C0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4" name="Rectangle 62">
              <a:extLst>
                <a:ext uri="{FF2B5EF4-FFF2-40B4-BE49-F238E27FC236}">
                  <a16:creationId xmlns:a16="http://schemas.microsoft.com/office/drawing/2014/main" id="{387B9BAB-2D8F-4448-B717-15767329B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5" name="Rectangle 63">
              <a:extLst>
                <a:ext uri="{FF2B5EF4-FFF2-40B4-BE49-F238E27FC236}">
                  <a16:creationId xmlns:a16="http://schemas.microsoft.com/office/drawing/2014/main" id="{E6A6DEAE-4DC1-C446-9B83-DFE8C3DC6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6" name="Rectangle 64">
              <a:extLst>
                <a:ext uri="{FF2B5EF4-FFF2-40B4-BE49-F238E27FC236}">
                  <a16:creationId xmlns:a16="http://schemas.microsoft.com/office/drawing/2014/main" id="{7FD50891-C7FB-BD41-B936-13A8CBF97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7" name="Rectangle 65">
              <a:extLst>
                <a:ext uri="{FF2B5EF4-FFF2-40B4-BE49-F238E27FC236}">
                  <a16:creationId xmlns:a16="http://schemas.microsoft.com/office/drawing/2014/main" id="{E665F6C0-33AF-3940-9A3F-0AAB6C8AD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18" name="Rectangle 66">
              <a:extLst>
                <a:ext uri="{FF2B5EF4-FFF2-40B4-BE49-F238E27FC236}">
                  <a16:creationId xmlns:a16="http://schemas.microsoft.com/office/drawing/2014/main" id="{84E8DE70-BD51-A345-933A-8FC4A13A2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19" name="Rectangle 67">
              <a:extLst>
                <a:ext uri="{FF2B5EF4-FFF2-40B4-BE49-F238E27FC236}">
                  <a16:creationId xmlns:a16="http://schemas.microsoft.com/office/drawing/2014/main" id="{1C462647-B53A-334D-A3F0-2DC97089E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0" name="Rectangle 68">
              <a:extLst>
                <a:ext uri="{FF2B5EF4-FFF2-40B4-BE49-F238E27FC236}">
                  <a16:creationId xmlns:a16="http://schemas.microsoft.com/office/drawing/2014/main" id="{09215DF6-1C62-6540-AB0C-BF4338CDB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1" name="Rectangle 69">
              <a:extLst>
                <a:ext uri="{FF2B5EF4-FFF2-40B4-BE49-F238E27FC236}">
                  <a16:creationId xmlns:a16="http://schemas.microsoft.com/office/drawing/2014/main" id="{3E4ED8EF-69EC-404E-B853-55763DBEE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2" name="Rectangle 70">
              <a:extLst>
                <a:ext uri="{FF2B5EF4-FFF2-40B4-BE49-F238E27FC236}">
                  <a16:creationId xmlns:a16="http://schemas.microsoft.com/office/drawing/2014/main" id="{E9BBC2DB-88DB-6043-872B-F62D29709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3" name="Rectangle 71">
              <a:extLst>
                <a:ext uri="{FF2B5EF4-FFF2-40B4-BE49-F238E27FC236}">
                  <a16:creationId xmlns:a16="http://schemas.microsoft.com/office/drawing/2014/main" id="{2EF6DE1F-1166-8143-9585-90F97FF60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4" name="Rectangle 72">
              <a:extLst>
                <a:ext uri="{FF2B5EF4-FFF2-40B4-BE49-F238E27FC236}">
                  <a16:creationId xmlns:a16="http://schemas.microsoft.com/office/drawing/2014/main" id="{4F77B557-A228-1344-938B-5827D2CD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5" name="Rectangle 73">
              <a:extLst>
                <a:ext uri="{FF2B5EF4-FFF2-40B4-BE49-F238E27FC236}">
                  <a16:creationId xmlns:a16="http://schemas.microsoft.com/office/drawing/2014/main" id="{DA8E3F9B-9AF0-D841-8E3F-9EF97A7A9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6" name="Rectangle 74">
              <a:extLst>
                <a:ext uri="{FF2B5EF4-FFF2-40B4-BE49-F238E27FC236}">
                  <a16:creationId xmlns:a16="http://schemas.microsoft.com/office/drawing/2014/main" id="{F553917E-1D26-4D4D-9414-1BB93FA60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7" name="Rectangle 75">
              <a:extLst>
                <a:ext uri="{FF2B5EF4-FFF2-40B4-BE49-F238E27FC236}">
                  <a16:creationId xmlns:a16="http://schemas.microsoft.com/office/drawing/2014/main" id="{C4C953F8-ADB1-EE42-A8E9-D49183B25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28" name="Rectangle 76">
              <a:extLst>
                <a:ext uri="{FF2B5EF4-FFF2-40B4-BE49-F238E27FC236}">
                  <a16:creationId xmlns:a16="http://schemas.microsoft.com/office/drawing/2014/main" id="{C29163A2-1186-D541-A689-CFBDB94E2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29" name="Rectangle 77">
              <a:extLst>
                <a:ext uri="{FF2B5EF4-FFF2-40B4-BE49-F238E27FC236}">
                  <a16:creationId xmlns:a16="http://schemas.microsoft.com/office/drawing/2014/main" id="{66E5C8AB-20EB-EF47-A003-5EEA8B065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17630" name="Rectangle 78">
              <a:extLst>
                <a:ext uri="{FF2B5EF4-FFF2-40B4-BE49-F238E27FC236}">
                  <a16:creationId xmlns:a16="http://schemas.microsoft.com/office/drawing/2014/main" id="{6E31DA7D-7A22-D74C-AD8F-F0C961B93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1" name="Rectangle 79">
              <a:extLst>
                <a:ext uri="{FF2B5EF4-FFF2-40B4-BE49-F238E27FC236}">
                  <a16:creationId xmlns:a16="http://schemas.microsoft.com/office/drawing/2014/main" id="{EFFF1B73-5FDC-294F-9EAC-9C2B1525E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</a:t>
              </a:r>
              <a:endPara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632" name="Rectangle 80">
              <a:extLst>
                <a:ext uri="{FF2B5EF4-FFF2-40B4-BE49-F238E27FC236}">
                  <a16:creationId xmlns:a16="http://schemas.microsoft.com/office/drawing/2014/main" id="{D4C85FFE-1BAD-C64A-B6AC-1AEEF54E4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17633" name="AutoShape 81">
              <a:extLst>
                <a:ext uri="{FF2B5EF4-FFF2-40B4-BE49-F238E27FC236}">
                  <a16:creationId xmlns:a16="http://schemas.microsoft.com/office/drawing/2014/main" id="{912748CE-040F-7A44-BB45-FF30259BB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03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186" name="Group 2">
            <a:extLst>
              <a:ext uri="{FF2B5EF4-FFF2-40B4-BE49-F238E27FC236}">
                <a16:creationId xmlns:a16="http://schemas.microsoft.com/office/drawing/2014/main" id="{57B14B1D-8E86-6D42-99D7-2265E9C37BA3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615950"/>
            <a:ext cx="3937000" cy="3117850"/>
            <a:chOff x="82" y="559"/>
            <a:chExt cx="2480" cy="1964"/>
          </a:xfrm>
        </p:grpSpPr>
        <p:sp>
          <p:nvSpPr>
            <p:cNvPr id="65539" name="Text Box 3">
              <a:extLst>
                <a:ext uri="{FF2B5EF4-FFF2-40B4-BE49-F238E27FC236}">
                  <a16:creationId xmlns:a16="http://schemas.microsoft.com/office/drawing/2014/main" id="{582B4949-A4B9-1B40-8646-8AE6862E3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764"/>
              <a:ext cx="2404" cy="1759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Bla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void foo(int k) {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 x, y;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int[] bar; // declare an array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// Construct the array: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bar = new int[10];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en-CN" sz="12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bar[k]=19;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}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Main.foo(2); // Call the foo method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...</a:t>
              </a: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65540" name="Rectangle 4">
              <a:extLst>
                <a:ext uri="{FF2B5EF4-FFF2-40B4-BE49-F238E27FC236}">
                  <a16:creationId xmlns:a16="http://schemas.microsoft.com/office/drawing/2014/main" id="{F31CB2C2-7D54-A24F-95A4-66B02FC72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" y="559"/>
              <a:ext cx="1392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Java code</a:t>
              </a:r>
            </a:p>
          </p:txBody>
        </p:sp>
      </p:grp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05B269AE-F205-934B-B80A-2A7790176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88620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How to compile: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 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bar[k] = 19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?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pitchFamily="2" charset="2"/>
              <a:buChar char="n"/>
            </a:pPr>
            <a:endParaRPr lang="en-US" altLang="en-CN" sz="18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33190" name="Group 6">
            <a:extLst>
              <a:ext uri="{FF2B5EF4-FFF2-40B4-BE49-F238E27FC236}">
                <a16:creationId xmlns:a16="http://schemas.microsoft.com/office/drawing/2014/main" id="{23E2C8F2-2AA2-944B-85D1-E608EA1A507D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267201"/>
            <a:ext cx="3733800" cy="2176463"/>
            <a:chOff x="204" y="2694"/>
            <a:chExt cx="2439" cy="1371"/>
          </a:xfrm>
        </p:grpSpPr>
        <p:sp>
          <p:nvSpPr>
            <p:cNvPr id="65543" name="Text Box 7">
              <a:extLst>
                <a:ext uri="{FF2B5EF4-FFF2-40B4-BE49-F238E27FC236}">
                  <a16:creationId xmlns:a16="http://schemas.microsoft.com/office/drawing/2014/main" id="{8490A58D-D7DC-F34A-A4E5-6D2C41792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" y="2886"/>
              <a:ext cx="2405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bar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k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a pointer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addr // addr points to bar[k]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*addr // Set bar[k] to 19</a:t>
              </a:r>
            </a:p>
          </p:txBody>
        </p:sp>
        <p:sp>
          <p:nvSpPr>
            <p:cNvPr id="65544" name="Text Box 8" descr="Bouquet">
              <a:extLst>
                <a:ext uri="{FF2B5EF4-FFF2-40B4-BE49-F238E27FC236}">
                  <a16:creationId xmlns:a16="http://schemas.microsoft.com/office/drawing/2014/main" id="{EFE2CB7C-8921-1B4D-B240-CEB9F6029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2694"/>
              <a:ext cx="16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(pseudo) </a:t>
              </a:r>
            </a:p>
          </p:txBody>
        </p:sp>
      </p:grpSp>
      <p:grpSp>
        <p:nvGrpSpPr>
          <p:cNvPr id="733193" name="Group 9">
            <a:extLst>
              <a:ext uri="{FF2B5EF4-FFF2-40B4-BE49-F238E27FC236}">
                <a16:creationId xmlns:a16="http://schemas.microsoft.com/office/drawing/2014/main" id="{32D1DC0A-F743-384A-B1BC-7718E3DCE166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4267201"/>
            <a:ext cx="4114800" cy="2176463"/>
            <a:chOff x="2743" y="2694"/>
            <a:chExt cx="2847" cy="1371"/>
          </a:xfrm>
        </p:grpSpPr>
        <p:sp>
          <p:nvSpPr>
            <p:cNvPr id="65546" name="Text Box 10">
              <a:extLst>
                <a:ext uri="{FF2B5EF4-FFF2-40B4-BE49-F238E27FC236}">
                  <a16:creationId xmlns:a16="http://schemas.microsoft.com/office/drawing/2014/main" id="{C30B3FEC-B08E-3142-A08D-21FB64E59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2886"/>
              <a:ext cx="2812" cy="117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201600" tIns="82800" rIns="93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bar[k]=19</a:t>
              </a: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or *(bar+k)=19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2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argument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Use the that segment to access x[k]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pointer 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19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that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br>
                <a:rPr lang="en-US" altLang="en-CN" b="1" u="sng">
                  <a:solidFill>
                    <a:srgbClr val="000000"/>
                  </a:solidFill>
                </a:rPr>
              </a:br>
              <a:endParaRPr lang="en-US" altLang="en-CN" b="1" u="sng">
                <a:solidFill>
                  <a:srgbClr val="000000"/>
                </a:solidFill>
              </a:endParaRPr>
            </a:p>
          </p:txBody>
        </p:sp>
        <p:sp>
          <p:nvSpPr>
            <p:cNvPr id="65547" name="Text Box 11" descr="Bouquet">
              <a:extLst>
                <a:ext uri="{FF2B5EF4-FFF2-40B4-BE49-F238E27FC236}">
                  <a16:creationId xmlns:a16="http://schemas.microsoft.com/office/drawing/2014/main" id="{AEC7F340-52CC-D64A-A464-14DBEA74C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" y="2694"/>
              <a:ext cx="177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 (actual)</a:t>
              </a:r>
            </a:p>
          </p:txBody>
        </p:sp>
      </p:grpSp>
      <p:grpSp>
        <p:nvGrpSpPr>
          <p:cNvPr id="733196" name="Group 12">
            <a:extLst>
              <a:ext uri="{FF2B5EF4-FFF2-40B4-BE49-F238E27FC236}">
                <a16:creationId xmlns:a16="http://schemas.microsoft.com/office/drawing/2014/main" id="{689EA0B0-CB2D-2B45-AE80-8080DDFDC30E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685800"/>
            <a:ext cx="5832475" cy="3530600"/>
            <a:chOff x="1973" y="435"/>
            <a:chExt cx="3674" cy="2224"/>
          </a:xfrm>
        </p:grpSpPr>
        <p:sp>
          <p:nvSpPr>
            <p:cNvPr id="65549" name="Rectangle 13">
              <a:extLst>
                <a:ext uri="{FF2B5EF4-FFF2-40B4-BE49-F238E27FC236}">
                  <a16:creationId xmlns:a16="http://schemas.microsoft.com/office/drawing/2014/main" id="{3C49CDB2-AF7C-8544-A3D4-98506E17C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708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0" name="Rectangle 14">
              <a:extLst>
                <a:ext uri="{FF2B5EF4-FFF2-40B4-BE49-F238E27FC236}">
                  <a16:creationId xmlns:a16="http://schemas.microsoft.com/office/drawing/2014/main" id="{3BCF9123-A687-9C44-88E1-819CC3B67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845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1" name="Rectangle 15">
              <a:extLst>
                <a:ext uri="{FF2B5EF4-FFF2-40B4-BE49-F238E27FC236}">
                  <a16:creationId xmlns:a16="http://schemas.microsoft.com/office/drawing/2014/main" id="{7450B190-EFBB-EB48-9EB4-E6E6AFABC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982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2" name="Rectangle 16">
              <a:extLst>
                <a:ext uri="{FF2B5EF4-FFF2-40B4-BE49-F238E27FC236}">
                  <a16:creationId xmlns:a16="http://schemas.microsoft.com/office/drawing/2014/main" id="{A5908686-A79F-5A41-A036-F13642FC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0" y="1999"/>
              <a:ext cx="9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19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3" name="Rectangle 17">
              <a:extLst>
                <a:ext uri="{FF2B5EF4-FFF2-40B4-BE49-F238E27FC236}">
                  <a16:creationId xmlns:a16="http://schemas.microsoft.com/office/drawing/2014/main" id="{BC8A0226-37B9-1447-9908-7AAB9C805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708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4" name="Rectangle 18">
              <a:extLst>
                <a:ext uri="{FF2B5EF4-FFF2-40B4-BE49-F238E27FC236}">
                  <a16:creationId xmlns:a16="http://schemas.microsoft.com/office/drawing/2014/main" id="{83DC24C0-6744-704B-A17D-DFFF84DC9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724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5" name="Rectangle 19">
              <a:extLst>
                <a:ext uri="{FF2B5EF4-FFF2-40B4-BE49-F238E27FC236}">
                  <a16:creationId xmlns:a16="http://schemas.microsoft.com/office/drawing/2014/main" id="{B507A7DC-4376-AA4E-AB42-348C8C30E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84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6" name="Rectangle 20">
              <a:extLst>
                <a:ext uri="{FF2B5EF4-FFF2-40B4-BE49-F238E27FC236}">
                  <a16:creationId xmlns:a16="http://schemas.microsoft.com/office/drawing/2014/main" id="{19465925-CF22-454E-B924-63AF45E27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186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7" name="Rectangle 21">
              <a:extLst>
                <a:ext uri="{FF2B5EF4-FFF2-40B4-BE49-F238E27FC236}">
                  <a16:creationId xmlns:a16="http://schemas.microsoft.com/office/drawing/2014/main" id="{53D0CA3C-1385-9B41-9DB0-C81993589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983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58" name="Rectangle 22">
              <a:extLst>
                <a:ext uri="{FF2B5EF4-FFF2-40B4-BE49-F238E27FC236}">
                  <a16:creationId xmlns:a16="http://schemas.microsoft.com/office/drawing/2014/main" id="{7561E3DD-40A4-7542-86B1-0CF37ED10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001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59" name="Rectangle 23">
              <a:extLst>
                <a:ext uri="{FF2B5EF4-FFF2-40B4-BE49-F238E27FC236}">
                  <a16:creationId xmlns:a16="http://schemas.microsoft.com/office/drawing/2014/main" id="{666A574C-4A74-194B-B431-297DF9198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111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0" name="Rectangle 24">
              <a:extLst>
                <a:ext uri="{FF2B5EF4-FFF2-40B4-BE49-F238E27FC236}">
                  <a16:creationId xmlns:a16="http://schemas.microsoft.com/office/drawing/2014/main" id="{8D13B1C2-AE0D-F24D-8A2D-330346737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384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1" name="Rectangle 25">
              <a:extLst>
                <a:ext uri="{FF2B5EF4-FFF2-40B4-BE49-F238E27FC236}">
                  <a16:creationId xmlns:a16="http://schemas.microsoft.com/office/drawing/2014/main" id="{E10899D3-40CD-0145-A7D2-D5B1D8820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402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4324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1C6BB7FC-11BC-7143-96D6-F58C80C96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" y="1975"/>
              <a:ext cx="471" cy="2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3" name="Rectangle 27">
              <a:extLst>
                <a:ext uri="{FF2B5EF4-FFF2-40B4-BE49-F238E27FC236}">
                  <a16:creationId xmlns:a16="http://schemas.microsoft.com/office/drawing/2014/main" id="{03F44729-D40F-8244-9686-E64B736A5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057"/>
              <a:ext cx="40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(bar array)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4" name="Freeform 28">
              <a:extLst>
                <a:ext uri="{FF2B5EF4-FFF2-40B4-BE49-F238E27FC236}">
                  <a16:creationId xmlns:a16="http://schemas.microsoft.com/office/drawing/2014/main" id="{059E518B-8312-F54B-8A17-E67CAAF6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4" y="1715"/>
              <a:ext cx="81" cy="807"/>
            </a:xfrm>
            <a:custGeom>
              <a:avLst/>
              <a:gdLst>
                <a:gd name="T0" fmla="*/ 0 w 81"/>
                <a:gd name="T1" fmla="*/ 0 h 807"/>
                <a:gd name="T2" fmla="*/ 12 w 81"/>
                <a:gd name="T3" fmla="*/ 2 h 807"/>
                <a:gd name="T4" fmla="*/ 23 w 81"/>
                <a:gd name="T5" fmla="*/ 8 h 807"/>
                <a:gd name="T6" fmla="*/ 32 w 81"/>
                <a:gd name="T7" fmla="*/ 16 h 807"/>
                <a:gd name="T8" fmla="*/ 38 w 81"/>
                <a:gd name="T9" fmla="*/ 28 h 807"/>
                <a:gd name="T10" fmla="*/ 40 w 81"/>
                <a:gd name="T11" fmla="*/ 41 h 807"/>
                <a:gd name="T12" fmla="*/ 40 w 81"/>
                <a:gd name="T13" fmla="*/ 348 h 807"/>
                <a:gd name="T14" fmla="*/ 43 w 81"/>
                <a:gd name="T15" fmla="*/ 361 h 807"/>
                <a:gd name="T16" fmla="*/ 49 w 81"/>
                <a:gd name="T17" fmla="*/ 373 h 807"/>
                <a:gd name="T18" fmla="*/ 58 w 81"/>
                <a:gd name="T19" fmla="*/ 381 h 807"/>
                <a:gd name="T20" fmla="*/ 70 w 81"/>
                <a:gd name="T21" fmla="*/ 387 h 807"/>
                <a:gd name="T22" fmla="*/ 81 w 81"/>
                <a:gd name="T23" fmla="*/ 389 h 807"/>
                <a:gd name="T24" fmla="*/ 70 w 81"/>
                <a:gd name="T25" fmla="*/ 392 h 807"/>
                <a:gd name="T26" fmla="*/ 58 w 81"/>
                <a:gd name="T27" fmla="*/ 397 h 807"/>
                <a:gd name="T28" fmla="*/ 49 w 81"/>
                <a:gd name="T29" fmla="*/ 407 h 807"/>
                <a:gd name="T30" fmla="*/ 43 w 81"/>
                <a:gd name="T31" fmla="*/ 418 h 807"/>
                <a:gd name="T32" fmla="*/ 40 w 81"/>
                <a:gd name="T33" fmla="*/ 431 h 807"/>
                <a:gd name="T34" fmla="*/ 40 w 81"/>
                <a:gd name="T35" fmla="*/ 766 h 807"/>
                <a:gd name="T36" fmla="*/ 38 w 81"/>
                <a:gd name="T37" fmla="*/ 779 h 807"/>
                <a:gd name="T38" fmla="*/ 32 w 81"/>
                <a:gd name="T39" fmla="*/ 789 h 807"/>
                <a:gd name="T40" fmla="*/ 23 w 81"/>
                <a:gd name="T41" fmla="*/ 799 h 807"/>
                <a:gd name="T42" fmla="*/ 12 w 81"/>
                <a:gd name="T43" fmla="*/ 804 h 807"/>
                <a:gd name="T44" fmla="*/ 0 w 81"/>
                <a:gd name="T45" fmla="*/ 807 h 80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1" h="807">
                  <a:moveTo>
                    <a:pt x="0" y="0"/>
                  </a:moveTo>
                  <a:lnTo>
                    <a:pt x="12" y="2"/>
                  </a:lnTo>
                  <a:lnTo>
                    <a:pt x="23" y="8"/>
                  </a:lnTo>
                  <a:lnTo>
                    <a:pt x="32" y="16"/>
                  </a:lnTo>
                  <a:lnTo>
                    <a:pt x="38" y="28"/>
                  </a:lnTo>
                  <a:lnTo>
                    <a:pt x="40" y="41"/>
                  </a:lnTo>
                  <a:lnTo>
                    <a:pt x="40" y="348"/>
                  </a:lnTo>
                  <a:lnTo>
                    <a:pt x="43" y="361"/>
                  </a:lnTo>
                  <a:lnTo>
                    <a:pt x="49" y="373"/>
                  </a:lnTo>
                  <a:lnTo>
                    <a:pt x="58" y="381"/>
                  </a:lnTo>
                  <a:lnTo>
                    <a:pt x="70" y="387"/>
                  </a:lnTo>
                  <a:lnTo>
                    <a:pt x="81" y="389"/>
                  </a:lnTo>
                  <a:lnTo>
                    <a:pt x="70" y="392"/>
                  </a:lnTo>
                  <a:lnTo>
                    <a:pt x="58" y="397"/>
                  </a:lnTo>
                  <a:lnTo>
                    <a:pt x="49" y="407"/>
                  </a:lnTo>
                  <a:lnTo>
                    <a:pt x="43" y="418"/>
                  </a:lnTo>
                  <a:lnTo>
                    <a:pt x="40" y="431"/>
                  </a:lnTo>
                  <a:lnTo>
                    <a:pt x="40" y="766"/>
                  </a:lnTo>
                  <a:lnTo>
                    <a:pt x="38" y="779"/>
                  </a:lnTo>
                  <a:lnTo>
                    <a:pt x="32" y="789"/>
                  </a:lnTo>
                  <a:lnTo>
                    <a:pt x="23" y="799"/>
                  </a:lnTo>
                  <a:lnTo>
                    <a:pt x="12" y="804"/>
                  </a:lnTo>
                  <a:lnTo>
                    <a:pt x="0" y="807"/>
                  </a:lnTo>
                </a:path>
              </a:pathLst>
            </a:custGeom>
            <a:noFill/>
            <a:ln w="317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565" name="Rectangle 29">
              <a:extLst>
                <a:ext uri="{FF2B5EF4-FFF2-40B4-BE49-F238E27FC236}">
                  <a16:creationId xmlns:a16="http://schemas.microsoft.com/office/drawing/2014/main" id="{2CD03B6F-23B5-0548-927C-01E1A0920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247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6" name="Rectangle 30">
              <a:extLst>
                <a:ext uri="{FF2B5EF4-FFF2-40B4-BE49-F238E27FC236}">
                  <a16:creationId xmlns:a16="http://schemas.microsoft.com/office/drawing/2014/main" id="{7114123B-E130-D84B-8468-62A0CB8FE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291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7" name="Rectangle 31">
              <a:extLst>
                <a:ext uri="{FF2B5EF4-FFF2-40B4-BE49-F238E27FC236}">
                  <a16:creationId xmlns:a16="http://schemas.microsoft.com/office/drawing/2014/main" id="{FC6BCE6B-C9B2-364E-B73E-419039D54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2199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68" name="Rectangle 32">
              <a:extLst>
                <a:ext uri="{FF2B5EF4-FFF2-40B4-BE49-F238E27FC236}">
                  <a16:creationId xmlns:a16="http://schemas.microsoft.com/office/drawing/2014/main" id="{5BF43244-2892-AB40-A004-19DF8337E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522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69" name="Rectangle 33">
              <a:extLst>
                <a:ext uri="{FF2B5EF4-FFF2-40B4-BE49-F238E27FC236}">
                  <a16:creationId xmlns:a16="http://schemas.microsoft.com/office/drawing/2014/main" id="{90E5777C-13F5-2941-8D5E-166BF6E63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2564"/>
              <a:ext cx="249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0" name="Rectangle 34">
              <a:extLst>
                <a:ext uri="{FF2B5EF4-FFF2-40B4-BE49-F238E27FC236}">
                  <a16:creationId xmlns:a16="http://schemas.microsoft.com/office/drawing/2014/main" id="{7A252BD6-635D-9E4D-B22B-369801A71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2384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1" name="Rectangle 35">
              <a:extLst>
                <a:ext uri="{FF2B5EF4-FFF2-40B4-BE49-F238E27FC236}">
                  <a16:creationId xmlns:a16="http://schemas.microsoft.com/office/drawing/2014/main" id="{C5AFD4F8-BAAE-674A-B90D-D7939F4C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2109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2" name="Rectangle 36">
              <a:extLst>
                <a:ext uri="{FF2B5EF4-FFF2-40B4-BE49-F238E27FC236}">
                  <a16:creationId xmlns:a16="http://schemas.microsoft.com/office/drawing/2014/main" id="{CB5DF6DB-E20D-9A4B-BDDB-6166E83BE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" y="2125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4318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3" name="Rectangle 37">
              <a:extLst>
                <a:ext uri="{FF2B5EF4-FFF2-40B4-BE49-F238E27FC236}">
                  <a16:creationId xmlns:a16="http://schemas.microsoft.com/office/drawing/2014/main" id="{C5093232-FBFD-1F4F-A891-FBF267761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455"/>
              <a:ext cx="276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4" name="Rectangle 38">
              <a:extLst>
                <a:ext uri="{FF2B5EF4-FFF2-40B4-BE49-F238E27FC236}">
                  <a16:creationId xmlns:a16="http://schemas.microsoft.com/office/drawing/2014/main" id="{140C2D70-EBAA-CE48-B39B-18F0EDBF5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304"/>
              <a:ext cx="413" cy="13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5" name="Rectangle 39">
              <a:extLst>
                <a:ext uri="{FF2B5EF4-FFF2-40B4-BE49-F238E27FC236}">
                  <a16:creationId xmlns:a16="http://schemas.microsoft.com/office/drawing/2014/main" id="{7D1AE499-749B-3840-9CC7-B239C34FC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370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6" name="Rectangle 40">
              <a:extLst>
                <a:ext uri="{FF2B5EF4-FFF2-40B4-BE49-F238E27FC236}">
                  <a16:creationId xmlns:a16="http://schemas.microsoft.com/office/drawing/2014/main" id="{674D40CA-C3F2-9549-8629-7E9B7F966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27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77" name="Rectangle 41">
              <a:extLst>
                <a:ext uri="{FF2B5EF4-FFF2-40B4-BE49-F238E27FC236}">
                  <a16:creationId xmlns:a16="http://schemas.microsoft.com/office/drawing/2014/main" id="{3FC8A61F-5CDF-B842-9BD7-AECEDBCC7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57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8" name="Rectangle 42">
              <a:extLst>
                <a:ext uri="{FF2B5EF4-FFF2-40B4-BE49-F238E27FC236}">
                  <a16:creationId xmlns:a16="http://schemas.microsoft.com/office/drawing/2014/main" id="{6EBAEA05-DBE2-824F-878D-BE3BAC41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1618"/>
              <a:ext cx="248" cy="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79" name="Rectangle 43">
              <a:extLst>
                <a:ext uri="{FF2B5EF4-FFF2-40B4-BE49-F238E27FC236}">
                  <a16:creationId xmlns:a16="http://schemas.microsoft.com/office/drawing/2014/main" id="{A9972F23-FEF5-A24C-8C59-1F59CF60C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1528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0" name="Rectangle 44">
              <a:extLst>
                <a:ext uri="{FF2B5EF4-FFF2-40B4-BE49-F238E27FC236}">
                  <a16:creationId xmlns:a16="http://schemas.microsoft.com/office/drawing/2014/main" id="{196F43FA-1304-0147-9099-921B0C0C4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170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1" name="Rectangle 45">
              <a:extLst>
                <a:ext uri="{FF2B5EF4-FFF2-40B4-BE49-F238E27FC236}">
                  <a16:creationId xmlns:a16="http://schemas.microsoft.com/office/drawing/2014/main" id="{D1C0666C-5714-FA40-A6DD-A161102F9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" y="1188"/>
              <a:ext cx="19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4315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2" name="Rectangle 46">
              <a:extLst>
                <a:ext uri="{FF2B5EF4-FFF2-40B4-BE49-F238E27FC236}">
                  <a16:creationId xmlns:a16="http://schemas.microsoft.com/office/drawing/2014/main" id="{8DB70C7E-C2AB-3D4F-898B-29F6A39B3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759"/>
              <a:ext cx="413" cy="137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3" name="Rectangle 47">
              <a:extLst>
                <a:ext uri="{FF2B5EF4-FFF2-40B4-BE49-F238E27FC236}">
                  <a16:creationId xmlns:a16="http://schemas.microsoft.com/office/drawing/2014/main" id="{FC8DDE59-4048-B449-BB4B-09D16611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7" y="815"/>
              <a:ext cx="248" cy="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4" name="Rectangle 48">
              <a:extLst>
                <a:ext uri="{FF2B5EF4-FFF2-40B4-BE49-F238E27FC236}">
                  <a16:creationId xmlns:a16="http://schemas.microsoft.com/office/drawing/2014/main" id="{95AD000D-5E6F-C34D-9921-A3C7D947C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" y="723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5" name="Rectangle 49">
              <a:extLst>
                <a:ext uri="{FF2B5EF4-FFF2-40B4-BE49-F238E27FC236}">
                  <a16:creationId xmlns:a16="http://schemas.microsoft.com/office/drawing/2014/main" id="{60E5F555-F75A-DE4A-B7B0-2C658AC43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2" y="608"/>
              <a:ext cx="12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6" name="Rectangle 50">
              <a:extLst>
                <a:ext uri="{FF2B5EF4-FFF2-40B4-BE49-F238E27FC236}">
                  <a16:creationId xmlns:a16="http://schemas.microsoft.com/office/drawing/2014/main" id="{68965AA4-D8E6-7847-87A5-D33F639F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" y="626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0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87" name="Rectangle 51">
              <a:extLst>
                <a:ext uri="{FF2B5EF4-FFF2-40B4-BE49-F238E27FC236}">
                  <a16:creationId xmlns:a16="http://schemas.microsoft.com/office/drawing/2014/main" id="{97F7E5C1-61E0-0A47-B245-E9CD7A742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621"/>
              <a:ext cx="413" cy="13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8" name="Rectangle 52">
              <a:extLst>
                <a:ext uri="{FF2B5EF4-FFF2-40B4-BE49-F238E27FC236}">
                  <a16:creationId xmlns:a16="http://schemas.microsoft.com/office/drawing/2014/main" id="{1C58157F-2A80-9E47-8043-4ECD230D5B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185"/>
              <a:ext cx="139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89" name="Rectangle 53">
              <a:extLst>
                <a:ext uri="{FF2B5EF4-FFF2-40B4-BE49-F238E27FC236}">
                  <a16:creationId xmlns:a16="http://schemas.microsoft.com/office/drawing/2014/main" id="{4C97CE65-9578-B74A-AD71-F7DF0D511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203"/>
              <a:ext cx="12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bar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0" name="Rectangle 54">
              <a:extLst>
                <a:ext uri="{FF2B5EF4-FFF2-40B4-BE49-F238E27FC236}">
                  <a16:creationId xmlns:a16="http://schemas.microsoft.com/office/drawing/2014/main" id="{3F0A474D-C8CE-1947-B112-B8E0E46DB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896"/>
              <a:ext cx="413" cy="139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1" name="Rectangle 55">
              <a:extLst>
                <a:ext uri="{FF2B5EF4-FFF2-40B4-BE49-F238E27FC236}">
                  <a16:creationId xmlns:a16="http://schemas.microsoft.com/office/drawing/2014/main" id="{3B2F5A6E-1F97-5444-A48D-B863E1D9D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033"/>
              <a:ext cx="413" cy="137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2" name="Rectangle 56">
              <a:extLst>
                <a:ext uri="{FF2B5EF4-FFF2-40B4-BE49-F238E27FC236}">
                  <a16:creationId xmlns:a16="http://schemas.microsoft.com/office/drawing/2014/main" id="{9326E77A-A19D-1049-9598-7E01BCDD0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910"/>
              <a:ext cx="117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3" name="Rectangle 57">
              <a:extLst>
                <a:ext uri="{FF2B5EF4-FFF2-40B4-BE49-F238E27FC236}">
                  <a16:creationId xmlns:a16="http://schemas.microsoft.com/office/drawing/2014/main" id="{3C3AF9BA-1EAE-F04D-A148-0385CC9B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4" y="927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x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4" name="Rectangle 58">
              <a:extLst>
                <a:ext uri="{FF2B5EF4-FFF2-40B4-BE49-F238E27FC236}">
                  <a16:creationId xmlns:a16="http://schemas.microsoft.com/office/drawing/2014/main" id="{25A5ED89-D3C9-384B-A5D7-AB422B0D1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1047"/>
              <a:ext cx="117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5" name="Rectangle 59">
              <a:extLst>
                <a:ext uri="{FF2B5EF4-FFF2-40B4-BE49-F238E27FC236}">
                  <a16:creationId xmlns:a16="http://schemas.microsoft.com/office/drawing/2014/main" id="{722555A0-2162-C246-B4D3-6C94D0414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1063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y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6" name="Rectangle 60">
              <a:extLst>
                <a:ext uri="{FF2B5EF4-FFF2-40B4-BE49-F238E27FC236}">
                  <a16:creationId xmlns:a16="http://schemas.microsoft.com/office/drawing/2014/main" id="{7DF44B9D-F46E-5241-95B9-F6929F24F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4" y="1437"/>
              <a:ext cx="413" cy="138"/>
            </a:xfrm>
            <a:prstGeom prst="rect">
              <a:avLst/>
            </a:prstGeom>
            <a:solidFill>
              <a:srgbClr val="EFEFE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7" name="Rectangle 61">
              <a:extLst>
                <a:ext uri="{FF2B5EF4-FFF2-40B4-BE49-F238E27FC236}">
                  <a16:creationId xmlns:a16="http://schemas.microsoft.com/office/drawing/2014/main" id="{9654C209-A3BB-2B44-87D6-8F82D901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" y="1455"/>
              <a:ext cx="4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598" name="Rectangle 62">
              <a:extLst>
                <a:ext uri="{FF2B5EF4-FFF2-40B4-BE49-F238E27FC236}">
                  <a16:creationId xmlns:a16="http://schemas.microsoft.com/office/drawing/2014/main" id="{F87265A8-81E0-034C-929A-25D97FE4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1434"/>
              <a:ext cx="116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599" name="Rectangle 63">
              <a:extLst>
                <a:ext uri="{FF2B5EF4-FFF2-40B4-BE49-F238E27FC236}">
                  <a16:creationId xmlns:a16="http://schemas.microsoft.com/office/drawing/2014/main" id="{42F5D79B-67BF-3B4E-AFE0-31AD0D00E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7" y="1450"/>
              <a:ext cx="4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k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0" name="Rectangle 64">
              <a:extLst>
                <a:ext uri="{FF2B5EF4-FFF2-40B4-BE49-F238E27FC236}">
                  <a16:creationId xmlns:a16="http://schemas.microsoft.com/office/drawing/2014/main" id="{B0DCC0D1-DF3B-F346-B903-BFC8A9A68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910"/>
              <a:ext cx="344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1" name="Rectangle 65">
              <a:extLst>
                <a:ext uri="{FF2B5EF4-FFF2-40B4-BE49-F238E27FC236}">
                  <a16:creationId xmlns:a16="http://schemas.microsoft.com/office/drawing/2014/main" id="{53A95F2D-8B1B-3B46-BAF4-93153EF7C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927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2" name="Rectangle 66">
              <a:extLst>
                <a:ext uri="{FF2B5EF4-FFF2-40B4-BE49-F238E27FC236}">
                  <a16:creationId xmlns:a16="http://schemas.microsoft.com/office/drawing/2014/main" id="{59B280DF-0B88-5E4F-984B-03E66B3CE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047"/>
              <a:ext cx="358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3" name="Rectangle 67">
              <a:extLst>
                <a:ext uri="{FF2B5EF4-FFF2-40B4-BE49-F238E27FC236}">
                  <a16:creationId xmlns:a16="http://schemas.microsoft.com/office/drawing/2014/main" id="{B5380D46-BB46-8D46-88EF-1CBB86426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06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1)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4" name="Rectangle 68">
              <a:extLst>
                <a:ext uri="{FF2B5EF4-FFF2-40B4-BE49-F238E27FC236}">
                  <a16:creationId xmlns:a16="http://schemas.microsoft.com/office/drawing/2014/main" id="{ECF9940D-D739-EC44-A3A7-74898475D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" y="1185"/>
              <a:ext cx="413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5" name="Rectangle 69">
              <a:extLst>
                <a:ext uri="{FF2B5EF4-FFF2-40B4-BE49-F238E27FC236}">
                  <a16:creationId xmlns:a16="http://schemas.microsoft.com/office/drawing/2014/main" id="{7C70766E-D22E-3640-A8C0-3DD3CA668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203"/>
              <a:ext cx="31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(local 2)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6" name="Rectangle 70">
              <a:extLst>
                <a:ext uri="{FF2B5EF4-FFF2-40B4-BE49-F238E27FC236}">
                  <a16:creationId xmlns:a16="http://schemas.microsoft.com/office/drawing/2014/main" id="{94A247E5-B2E4-1945-9C26-C8FAA957A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450"/>
              <a:ext cx="50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</a:rPr>
                <a:t>(argument 0)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7" name="Rectangle 71">
              <a:extLst>
                <a:ext uri="{FF2B5EF4-FFF2-40B4-BE49-F238E27FC236}">
                  <a16:creationId xmlns:a16="http://schemas.microsoft.com/office/drawing/2014/main" id="{2607051F-A85A-DE4B-A0D8-3EA9F7E50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910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08" name="Rectangle 72">
              <a:extLst>
                <a:ext uri="{FF2B5EF4-FFF2-40B4-BE49-F238E27FC236}">
                  <a16:creationId xmlns:a16="http://schemas.microsoft.com/office/drawing/2014/main" id="{73523596-AEF3-AA49-B898-487719C6A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927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275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09" name="Rectangle 73">
              <a:extLst>
                <a:ext uri="{FF2B5EF4-FFF2-40B4-BE49-F238E27FC236}">
                  <a16:creationId xmlns:a16="http://schemas.microsoft.com/office/drawing/2014/main" id="{3ED48E16-7CDF-DA44-8066-D3F451EA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047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0" name="Rectangle 74">
              <a:extLst>
                <a:ext uri="{FF2B5EF4-FFF2-40B4-BE49-F238E27FC236}">
                  <a16:creationId xmlns:a16="http://schemas.microsoft.com/office/drawing/2014/main" id="{5AF4B6D9-E5F7-7B42-A71F-EACFDFCDF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06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276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1" name="Rectangle 75">
              <a:extLst>
                <a:ext uri="{FF2B5EF4-FFF2-40B4-BE49-F238E27FC236}">
                  <a16:creationId xmlns:a16="http://schemas.microsoft.com/office/drawing/2014/main" id="{04288D28-D849-E940-B3C6-CF22EF466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185"/>
              <a:ext cx="262" cy="1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2" name="Rectangle 76">
              <a:extLst>
                <a:ext uri="{FF2B5EF4-FFF2-40B4-BE49-F238E27FC236}">
                  <a16:creationId xmlns:a16="http://schemas.microsoft.com/office/drawing/2014/main" id="{690AA8E4-E346-FA48-A893-8F47DA40C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203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277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3" name="Rectangle 77">
              <a:extLst>
                <a:ext uri="{FF2B5EF4-FFF2-40B4-BE49-F238E27FC236}">
                  <a16:creationId xmlns:a16="http://schemas.microsoft.com/office/drawing/2014/main" id="{FC5E4517-A5C5-4349-8E95-E0B1FC506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1" y="1434"/>
              <a:ext cx="262" cy="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65614" name="Rectangle 78">
              <a:extLst>
                <a:ext uri="{FF2B5EF4-FFF2-40B4-BE49-F238E27FC236}">
                  <a16:creationId xmlns:a16="http://schemas.microsoft.com/office/drawing/2014/main" id="{319337AD-6FA2-AD43-8499-EB07F32C3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7" y="1450"/>
              <a:ext cx="14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100">
                  <a:solidFill>
                    <a:srgbClr val="000000"/>
                  </a:solidFill>
                  <a:cs typeface="Arial" panose="020B0604020202020204" pitchFamily="34" charset="0"/>
                </a:rPr>
                <a:t>504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5" name="Rectangle 79">
              <a:extLst>
                <a:ext uri="{FF2B5EF4-FFF2-40B4-BE49-F238E27FC236}">
                  <a16:creationId xmlns:a16="http://schemas.microsoft.com/office/drawing/2014/main" id="{01A32709-B0B2-8B4D-A678-19EB2D06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435"/>
              <a:ext cx="258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400">
                  <a:solidFill>
                    <a:srgbClr val="000000"/>
                  </a:solidFill>
                  <a:latin typeface="Comic Sans MS" panose="030F0902030302020204" pitchFamily="66" charset="0"/>
                </a:rPr>
                <a:t>RAM state, just after executing </a:t>
              </a:r>
              <a:r>
                <a:rPr lang="en-US" altLang="en-CN" sz="14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bar[k] = 19</a:t>
              </a:r>
            </a:p>
          </p:txBody>
        </p:sp>
        <p:sp>
          <p:nvSpPr>
            <p:cNvPr id="65616" name="Rectangle 80">
              <a:extLst>
                <a:ext uri="{FF2B5EF4-FFF2-40B4-BE49-F238E27FC236}">
                  <a16:creationId xmlns:a16="http://schemas.microsoft.com/office/drawing/2014/main" id="{2761D1E9-4203-7F41-9713-42239E1DB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451"/>
              <a:ext cx="11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700">
                  <a:solidFill>
                    <a:srgbClr val="000000"/>
                  </a:solidFill>
                  <a:cs typeface="Arial" panose="020B0604020202020204" pitchFamily="34" charset="0"/>
                </a:rPr>
                <a:t>...</a:t>
              </a:r>
              <a:endParaRPr lang="en-US" altLang="en-CN">
                <a:solidFill>
                  <a:srgbClr val="000000"/>
                </a:solidFill>
              </a:endParaRPr>
            </a:p>
          </p:txBody>
        </p:sp>
        <p:sp>
          <p:nvSpPr>
            <p:cNvPr id="65617" name="AutoShape 81">
              <a:extLst>
                <a:ext uri="{FF2B5EF4-FFF2-40B4-BE49-F238E27FC236}">
                  <a16:creationId xmlns:a16="http://schemas.microsoft.com/office/drawing/2014/main" id="{A0D85791-B236-2D46-835D-B65476303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1343"/>
              <a:ext cx="907" cy="499"/>
            </a:xfrm>
            <a:prstGeom prst="rightArrow">
              <a:avLst>
                <a:gd name="adj1" fmla="val 61343"/>
                <a:gd name="adj2" fmla="val 4544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Following</a:t>
              </a:r>
              <a:b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CN" sz="1400" b="1">
                  <a:solidFill>
                    <a:srgbClr val="000000"/>
                  </a:solidFill>
                  <a:latin typeface="Comic Sans MS" panose="030F0902030302020204" pitchFamily="66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compilation:</a:t>
              </a:r>
            </a:p>
          </p:txBody>
        </p:sp>
      </p:grpSp>
      <p:sp>
        <p:nvSpPr>
          <p:cNvPr id="65618" name="Rectangle 82">
            <a:extLst>
              <a:ext uri="{FF2B5EF4-FFF2-40B4-BE49-F238E27FC236}">
                <a16:creationId xmlns:a16="http://schemas.microsoft.com/office/drawing/2014/main" id="{77166B23-2156-9F4D-A877-9A3CD9993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dirty="0">
                <a:solidFill>
                  <a:srgbClr val="663300"/>
                </a:solidFill>
              </a:rPr>
              <a:t>Handling arrays: </a:t>
            </a:r>
            <a:r>
              <a:rPr lang="en-US" altLang="en-CN" sz="2000" dirty="0">
                <a:solidFill>
                  <a:srgbClr val="663300"/>
                </a:solidFill>
              </a:rPr>
              <a:t>accessing an array entry by its index</a:t>
            </a:r>
            <a:endParaRPr lang="en-US" altLang="en-CN" sz="1600" dirty="0">
              <a:solidFill>
                <a:srgbClr val="66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6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8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57" name="Group 25">
            <a:extLst>
              <a:ext uri="{FF2B5EF4-FFF2-40B4-BE49-F238E27FC236}">
                <a16:creationId xmlns:a16="http://schemas.microsoft.com/office/drawing/2014/main" id="{C28CFFE3-47CB-2A41-9200-AC5F19F0AFEA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838200"/>
            <a:ext cx="3810000" cy="2895600"/>
            <a:chOff x="1728" y="528"/>
            <a:chExt cx="2400" cy="1824"/>
          </a:xfrm>
        </p:grpSpPr>
        <p:pic>
          <p:nvPicPr>
            <p:cNvPr id="18448" name="Picture 16">
              <a:extLst>
                <a:ext uri="{FF2B5EF4-FFF2-40B4-BE49-F238E27FC236}">
                  <a16:creationId xmlns:a16="http://schemas.microsoft.com/office/drawing/2014/main" id="{4C161D4F-6517-F646-8401-4D43E58EB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821"/>
              <a:ext cx="2064" cy="1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49" name="AutoShape 6">
              <a:extLst>
                <a:ext uri="{FF2B5EF4-FFF2-40B4-BE49-F238E27FC236}">
                  <a16:creationId xmlns:a16="http://schemas.microsoft.com/office/drawing/2014/main" id="{8CDE2FB5-0D14-144A-A42A-E800B9ADD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768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syntax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analysis</a:t>
              </a:r>
            </a:p>
          </p:txBody>
        </p:sp>
        <p:sp>
          <p:nvSpPr>
            <p:cNvPr id="18451" name="Rectangle 12">
              <a:extLst>
                <a:ext uri="{FF2B5EF4-FFF2-40B4-BE49-F238E27FC236}">
                  <a16:creationId xmlns:a16="http://schemas.microsoft.com/office/drawing/2014/main" id="{72B7EBFC-07B3-C34E-B216-BD2C94A7B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528"/>
              <a:ext cx="81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parse tree</a:t>
              </a:r>
            </a:p>
          </p:txBody>
        </p:sp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22CD9DA-4B6E-F94A-98E2-97961FD23A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expressions</a:t>
            </a:r>
          </a:p>
        </p:txBody>
      </p:sp>
      <p:grpSp>
        <p:nvGrpSpPr>
          <p:cNvPr id="18455" name="Group 23">
            <a:extLst>
              <a:ext uri="{FF2B5EF4-FFF2-40B4-BE49-F238E27FC236}">
                <a16:creationId xmlns:a16="http://schemas.microsoft.com/office/drawing/2014/main" id="{890AE312-207E-1940-A61F-16D2779DD58C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838200"/>
            <a:ext cx="1981200" cy="914400"/>
            <a:chOff x="96" y="528"/>
            <a:chExt cx="1248" cy="576"/>
          </a:xfrm>
        </p:grpSpPr>
        <p:sp>
          <p:nvSpPr>
            <p:cNvPr id="741379" name="Text Box 3">
              <a:extLst>
                <a:ext uri="{FF2B5EF4-FFF2-40B4-BE49-F238E27FC236}">
                  <a16:creationId xmlns:a16="http://schemas.microsoft.com/office/drawing/2014/main" id="{49C72F3E-C3FF-4C42-80DC-BB8040542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816"/>
              <a:ext cx="1200" cy="28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93600" tIns="82800" rIns="93600" bIns="828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 b="1">
                  <a:solidFill>
                    <a:srgbClr val="0000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((5+z)/-8)*(4^2)</a:t>
              </a:r>
              <a:endPara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450" name="Rectangle 12">
              <a:extLst>
                <a:ext uri="{FF2B5EF4-FFF2-40B4-BE49-F238E27FC236}">
                  <a16:creationId xmlns:a16="http://schemas.microsoft.com/office/drawing/2014/main" id="{7ABAE46B-09D9-354E-A9FD-AEA2A1826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52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sp>
        <p:nvSpPr>
          <p:cNvPr id="18443" name="Text Box 5">
            <a:extLst>
              <a:ext uri="{FF2B5EF4-FFF2-40B4-BE49-F238E27FC236}">
                <a16:creationId xmlns:a16="http://schemas.microsoft.com/office/drawing/2014/main" id="{C42420AF-DE8F-2E48-8772-B80BD3F57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0" y="1295400"/>
            <a:ext cx="1371600" cy="259080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29600" tIns="82800" rIns="21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5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z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8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div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4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 2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power</a:t>
            </a:r>
          </a:p>
          <a:p>
            <a:pPr eaLnBrk="0" fontAlgn="base" hangingPunct="0"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 mult</a:t>
            </a:r>
            <a:endParaRPr lang="en-US" altLang="en-CN" sz="1400" b="1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444" name="AutoShape 6">
            <a:extLst>
              <a:ext uri="{FF2B5EF4-FFF2-40B4-BE49-F238E27FC236}">
                <a16:creationId xmlns:a16="http://schemas.microsoft.com/office/drawing/2014/main" id="{EBB4828A-9572-4244-9756-0415FEE1D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219200"/>
            <a:ext cx="1066800" cy="762000"/>
          </a:xfrm>
          <a:prstGeom prst="rightArrow">
            <a:avLst>
              <a:gd name="adj1" fmla="val 63889"/>
              <a:gd name="adj2" fmla="val 35000"/>
            </a:avLst>
          </a:prstGeom>
          <a:solidFill>
            <a:srgbClr val="FFDFB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400">
                <a:solidFill>
                  <a:srgbClr val="000000"/>
                </a:solidFill>
              </a:rPr>
              <a:t>code</a:t>
            </a:r>
            <a:br>
              <a:rPr lang="en-US" altLang="en-CN" sz="1400">
                <a:solidFill>
                  <a:srgbClr val="000000"/>
                </a:solidFill>
              </a:rPr>
            </a:br>
            <a:r>
              <a:rPr lang="en-US" altLang="en-CN" sz="1400">
                <a:solidFill>
                  <a:srgbClr val="000000"/>
                </a:solidFill>
              </a:rPr>
              <a:t>generation</a:t>
            </a:r>
          </a:p>
        </p:txBody>
      </p:sp>
      <p:sp>
        <p:nvSpPr>
          <p:cNvPr id="18454" name="Rectangle 22">
            <a:extLst>
              <a:ext uri="{FF2B5EF4-FFF2-40B4-BE49-F238E27FC236}">
                <a16:creationId xmlns:a16="http://schemas.microsoft.com/office/drawing/2014/main" id="{5C96ECF9-2AED-334F-9948-501647F08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886200"/>
            <a:ext cx="8458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To generate VM code from a parse tree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, use the following logic:</a:t>
            </a:r>
          </a:p>
          <a:p>
            <a:pPr eaLnBrk="0" fontAlgn="base" hangingPunct="0">
              <a:spcBef>
                <a:spcPct val="60000"/>
              </a:spcBef>
              <a:spcAft>
                <a:spcPct val="2500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</a:t>
            </a:r>
            <a:r>
              <a:rPr lang="en-US" altLang="en-CN" sz="1600" i="1" u="sng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400" u="sng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algorithm: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constant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a variable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then   output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"push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v"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codeWrite(exp</a:t>
            </a:r>
            <a:r>
              <a:rPr lang="en-US" altLang="en-CN" sz="1800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"op";</a:t>
            </a: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if 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 (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CN" sz="1600" i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..., exp</a:t>
            </a:r>
            <a:r>
              <a:rPr lang="en-US" altLang="en-CN" sz="1800" i="1" baseline="-160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CN" sz="16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then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codeWrite(exp1); ... codeWrite(exp1);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nsolas" panose="020B0609020204030204" pitchFamily="49" charset="0"/>
              </a:rPr>
              <a:t>output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"call f";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25000"/>
              </a:spcAft>
              <a:buClr>
                <a:srgbClr val="006600"/>
              </a:buClr>
              <a:buSzPct val="60000"/>
              <a:buFont typeface="Wingdings" pitchFamily="2" charset="2"/>
              <a:buChar char="q"/>
            </a:pP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18452" name="Rectangle 12">
            <a:extLst>
              <a:ext uri="{FF2B5EF4-FFF2-40B4-BE49-F238E27FC236}">
                <a16:creationId xmlns:a16="http://schemas.microsoft.com/office/drawing/2014/main" id="{F1D63B0D-3B72-9A47-9825-1DD598220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838200"/>
            <a:ext cx="106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VM code</a:t>
            </a:r>
          </a:p>
        </p:txBody>
      </p:sp>
    </p:spTree>
    <p:extLst>
      <p:ext uri="{BB962C8B-B14F-4D97-AF65-F5344CB8AC3E}">
        <p14:creationId xmlns:p14="http://schemas.microsoft.com/office/powerpoint/2010/main" val="349707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3" grpId="0" animBg="1"/>
      <p:bldP spid="18444" grpId="0" animBg="1"/>
      <p:bldP spid="18454" grpId="0" build="p"/>
      <p:bldP spid="184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/>
              <a:t>Course map</a:t>
            </a:r>
          </a:p>
        </p:txBody>
      </p:sp>
      <p:grpSp>
        <p:nvGrpSpPr>
          <p:cNvPr id="4099" name="Group 3">
            <a:extLst>
              <a:ext uri="{FF2B5EF4-FFF2-40B4-BE49-F238E27FC236}">
                <a16:creationId xmlns:a16="http://schemas.microsoft.com/office/drawing/2014/main" id="{CC174053-6379-DC45-9118-223752A59689}"/>
              </a:ext>
            </a:extLst>
          </p:cNvPr>
          <p:cNvGrpSpPr>
            <a:grpSpLocks/>
          </p:cNvGrpSpPr>
          <p:nvPr/>
        </p:nvGrpSpPr>
        <p:grpSpPr bwMode="auto">
          <a:xfrm>
            <a:off x="1782764" y="1006476"/>
            <a:ext cx="8809037" cy="4867275"/>
            <a:chOff x="163" y="634"/>
            <a:chExt cx="5549" cy="3066"/>
          </a:xfrm>
        </p:grpSpPr>
        <p:grpSp>
          <p:nvGrpSpPr>
            <p:cNvPr id="4101" name="Group 4">
              <a:extLst>
                <a:ext uri="{FF2B5EF4-FFF2-40B4-BE49-F238E27FC236}">
                  <a16:creationId xmlns:a16="http://schemas.microsoft.com/office/drawing/2014/main" id="{16FE2E8E-605C-F940-BBAB-297634116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4199" name="Rectangle 5">
                <a:extLst>
                  <a:ext uri="{FF2B5EF4-FFF2-40B4-BE49-F238E27FC236}">
                    <a16:creationId xmlns:a16="http://schemas.microsoft.com/office/drawing/2014/main" id="{6F19FF16-CDC8-234E-981C-41794DA5F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200" name="Rectangle 6">
                <a:extLst>
                  <a:ext uri="{FF2B5EF4-FFF2-40B4-BE49-F238E27FC236}">
                    <a16:creationId xmlns:a16="http://schemas.microsoft.com/office/drawing/2014/main" id="{9C22A341-AE2C-514E-9B51-660F29DC8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Assembler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1" name="Freeform 7">
                <a:extLst>
                  <a:ext uri="{FF2B5EF4-FFF2-40B4-BE49-F238E27FC236}">
                    <a16:creationId xmlns:a16="http://schemas.microsoft.com/office/drawing/2014/main" id="{6E53AD28-192D-0B4E-B4FA-8CFC44862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2" name="Rectangle 8">
                <a:extLst>
                  <a:ext uri="{FF2B5EF4-FFF2-40B4-BE49-F238E27FC236}">
                    <a16:creationId xmlns:a16="http://schemas.microsoft.com/office/drawing/2014/main" id="{BB8BC0F6-189A-024A-8B05-B92B1331CC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 6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03" name="Freeform 9">
                <a:extLst>
                  <a:ext uri="{FF2B5EF4-FFF2-40B4-BE49-F238E27FC236}">
                    <a16:creationId xmlns:a16="http://schemas.microsoft.com/office/drawing/2014/main" id="{C84D529D-3DFC-9B48-8EFF-716C2A093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204" name="Freeform 10">
                <a:extLst>
                  <a:ext uri="{FF2B5EF4-FFF2-40B4-BE49-F238E27FC236}">
                    <a16:creationId xmlns:a16="http://schemas.microsoft.com/office/drawing/2014/main" id="{91079DB7-305A-DC46-B28A-D093E00F0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2" name="Group 11">
              <a:extLst>
                <a:ext uri="{FF2B5EF4-FFF2-40B4-BE49-F238E27FC236}">
                  <a16:creationId xmlns:a16="http://schemas.microsoft.com/office/drawing/2014/main" id="{8C344A2C-EA9B-114F-9FB5-A1B536A2F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4193" name="Rectangle 12">
                <a:extLst>
                  <a:ext uri="{FF2B5EF4-FFF2-40B4-BE49-F238E27FC236}">
                    <a16:creationId xmlns:a16="http://schemas.microsoft.com/office/drawing/2014/main" id="{8B863659-44C5-B247-A689-49F35B2F8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4" name="Rectangle 13">
                <a:extLst>
                  <a:ext uri="{FF2B5EF4-FFF2-40B4-BE49-F238E27FC236}">
                    <a16:creationId xmlns:a16="http://schemas.microsoft.com/office/drawing/2014/main" id="{AC5171DA-C7AE-D646-BA68-91F68546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5" name="Rectangle 14">
                <a:extLst>
                  <a:ext uri="{FF2B5EF4-FFF2-40B4-BE49-F238E27FC236}">
                    <a16:creationId xmlns:a16="http://schemas.microsoft.com/office/drawing/2014/main" id="{DBC0C83C-BD35-BA4A-BEAB-DE4E37BB6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6" name="Rectangle 15">
                <a:extLst>
                  <a:ext uri="{FF2B5EF4-FFF2-40B4-BE49-F238E27FC236}">
                    <a16:creationId xmlns:a16="http://schemas.microsoft.com/office/drawing/2014/main" id="{DF25015C-9990-004B-BF69-34E8B1FED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7" name="Rectangle 16">
                <a:extLst>
                  <a:ext uri="{FF2B5EF4-FFF2-40B4-BE49-F238E27FC236}">
                    <a16:creationId xmlns:a16="http://schemas.microsoft.com/office/drawing/2014/main" id="{0009CFEA-C465-474F-B0E8-62E3DAC115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98" name="Rectangle 17">
                <a:extLst>
                  <a:ext uri="{FF2B5EF4-FFF2-40B4-BE49-F238E27FC236}">
                    <a16:creationId xmlns:a16="http://schemas.microsoft.com/office/drawing/2014/main" id="{6F9E1CE3-2970-CE46-A3DA-B69F62FAB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3" name="Group 18">
              <a:extLst>
                <a:ext uri="{FF2B5EF4-FFF2-40B4-BE49-F238E27FC236}">
                  <a16:creationId xmlns:a16="http://schemas.microsoft.com/office/drawing/2014/main" id="{D4E9E8A9-5ABD-C14B-8C0C-EF56DDD69A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4188" name="Rectangle 19">
                <a:extLst>
                  <a:ext uri="{FF2B5EF4-FFF2-40B4-BE49-F238E27FC236}">
                    <a16:creationId xmlns:a16="http://schemas.microsoft.com/office/drawing/2014/main" id="{6E03F14F-65B1-8F4F-813E-7461EB1C8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9" name="Rectangle 20">
                <a:extLst>
                  <a:ext uri="{FF2B5EF4-FFF2-40B4-BE49-F238E27FC236}">
                    <a16:creationId xmlns:a16="http://schemas.microsoft.com/office/drawing/2014/main" id="{B6A8C67C-D052-2444-B533-1FD8535CD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Compiler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0" name="Rectangle 21">
                <a:extLst>
                  <a:ext uri="{FF2B5EF4-FFF2-40B4-BE49-F238E27FC236}">
                    <a16:creationId xmlns:a16="http://schemas.microsoft.com/office/drawing/2014/main" id="{50736BAC-7EB9-0A46-ADAE-C6E9318E12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10 - 11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91" name="Line 22">
                <a:extLst>
                  <a:ext uri="{FF2B5EF4-FFF2-40B4-BE49-F238E27FC236}">
                    <a16:creationId xmlns:a16="http://schemas.microsoft.com/office/drawing/2014/main" id="{758A56FB-72A4-6C4D-B591-7945071DB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92" name="Freeform 23">
                <a:extLst>
                  <a:ext uri="{FF2B5EF4-FFF2-40B4-BE49-F238E27FC236}">
                    <a16:creationId xmlns:a16="http://schemas.microsoft.com/office/drawing/2014/main" id="{0B75B02B-BD3E-4844-ADEB-58AAB7941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4" name="Group 24">
              <a:extLst>
                <a:ext uri="{FF2B5EF4-FFF2-40B4-BE49-F238E27FC236}">
                  <a16:creationId xmlns:a16="http://schemas.microsoft.com/office/drawing/2014/main" id="{95B20E1B-7BF2-C84B-8D91-709CC7B0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4182" name="Rectangle 25">
                <a:extLst>
                  <a:ext uri="{FF2B5EF4-FFF2-40B4-BE49-F238E27FC236}">
                    <a16:creationId xmlns:a16="http://schemas.microsoft.com/office/drawing/2014/main" id="{06CC67A8-F2BA-F848-871D-2186CAFF1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83" name="Rectangle 26">
                <a:extLst>
                  <a:ext uri="{FF2B5EF4-FFF2-40B4-BE49-F238E27FC236}">
                    <a16:creationId xmlns:a16="http://schemas.microsoft.com/office/drawing/2014/main" id="{5B32C8AB-16C7-3841-8C2F-16E83EE81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4" name="Freeform 27">
                <a:extLst>
                  <a:ext uri="{FF2B5EF4-FFF2-40B4-BE49-F238E27FC236}">
                    <a16:creationId xmlns:a16="http://schemas.microsoft.com/office/drawing/2014/main" id="{FD4348C3-7AD9-1844-A8E3-C0EC4770E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5" name="Rectangle 28">
                <a:extLst>
                  <a:ext uri="{FF2B5EF4-FFF2-40B4-BE49-F238E27FC236}">
                    <a16:creationId xmlns:a16="http://schemas.microsoft.com/office/drawing/2014/main" id="{F3AC12A8-0171-514B-B50C-077348958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7 - 8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6" name="Line 29">
                <a:extLst>
                  <a:ext uri="{FF2B5EF4-FFF2-40B4-BE49-F238E27FC236}">
                    <a16:creationId xmlns:a16="http://schemas.microsoft.com/office/drawing/2014/main" id="{93C312F1-ACE0-5B4F-AC36-7C6C7D3FE3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7" name="Freeform 30">
                <a:extLst>
                  <a:ext uri="{FF2B5EF4-FFF2-40B4-BE49-F238E27FC236}">
                    <a16:creationId xmlns:a16="http://schemas.microsoft.com/office/drawing/2014/main" id="{886AC2D1-CF34-C14C-9687-B7A0443BF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5" name="Group 31">
              <a:extLst>
                <a:ext uri="{FF2B5EF4-FFF2-40B4-BE49-F238E27FC236}">
                  <a16:creationId xmlns:a16="http://schemas.microsoft.com/office/drawing/2014/main" id="{5975B4DD-AC6A-9B44-B92E-70370AC9DF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4175" name="Rectangle 32">
                <a:extLst>
                  <a:ext uri="{FF2B5EF4-FFF2-40B4-BE49-F238E27FC236}">
                    <a16:creationId xmlns:a16="http://schemas.microsoft.com/office/drawing/2014/main" id="{9D90708B-22AC-8E43-B25E-779B974B7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6" name="Rectangle 33">
                <a:extLst>
                  <a:ext uri="{FF2B5EF4-FFF2-40B4-BE49-F238E27FC236}">
                    <a16:creationId xmlns:a16="http://schemas.microsoft.com/office/drawing/2014/main" id="{990844F6-6F6D-6B49-AF48-B10EEA047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Computer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7" name="Rectangle 34">
                <a:extLst>
                  <a:ext uri="{FF2B5EF4-FFF2-40B4-BE49-F238E27FC236}">
                    <a16:creationId xmlns:a16="http://schemas.microsoft.com/office/drawing/2014/main" id="{EB4612B9-DA6E-CD4C-91A0-C10DC4DF9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Architecture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8" name="Freeform 35">
                <a:extLst>
                  <a:ext uri="{FF2B5EF4-FFF2-40B4-BE49-F238E27FC236}">
                    <a16:creationId xmlns:a16="http://schemas.microsoft.com/office/drawing/2014/main" id="{9595FF9B-0E9A-2E4A-BE27-B0132E40B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9" name="Rectangle 36">
                <a:extLst>
                  <a:ext uri="{FF2B5EF4-FFF2-40B4-BE49-F238E27FC236}">
                    <a16:creationId xmlns:a16="http://schemas.microsoft.com/office/drawing/2014/main" id="{4B52252F-FDD9-7B44-9B91-47145EE03A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4 - 5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80" name="Line 37">
                <a:extLst>
                  <a:ext uri="{FF2B5EF4-FFF2-40B4-BE49-F238E27FC236}">
                    <a16:creationId xmlns:a16="http://schemas.microsoft.com/office/drawing/2014/main" id="{302060FB-D942-CE41-9CCB-033EBFE91E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81" name="Freeform 38">
                <a:extLst>
                  <a:ext uri="{FF2B5EF4-FFF2-40B4-BE49-F238E27FC236}">
                    <a16:creationId xmlns:a16="http://schemas.microsoft.com/office/drawing/2014/main" id="{8B55E87C-8FB8-1249-A691-C7DC3F2D9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6" name="Group 39">
              <a:extLst>
                <a:ext uri="{FF2B5EF4-FFF2-40B4-BE49-F238E27FC236}">
                  <a16:creationId xmlns:a16="http://schemas.microsoft.com/office/drawing/2014/main" id="{AD2775F5-C206-8248-871D-6D16E7914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4169" name="Rectangle 40">
                <a:extLst>
                  <a:ext uri="{FF2B5EF4-FFF2-40B4-BE49-F238E27FC236}">
                    <a16:creationId xmlns:a16="http://schemas.microsoft.com/office/drawing/2014/main" id="{641FE79D-C13F-614A-B532-7494FC245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70" name="Rectangle 41">
                <a:extLst>
                  <a:ext uri="{FF2B5EF4-FFF2-40B4-BE49-F238E27FC236}">
                    <a16:creationId xmlns:a16="http://schemas.microsoft.com/office/drawing/2014/main" id="{1654084B-F9A0-F14A-B8D9-F73FAA391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Gate Logic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1" name="Freeform 42">
                <a:extLst>
                  <a:ext uri="{FF2B5EF4-FFF2-40B4-BE49-F238E27FC236}">
                    <a16:creationId xmlns:a16="http://schemas.microsoft.com/office/drawing/2014/main" id="{D2426913-C224-C04A-8FFD-CF419E706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2" name="Rectangle 43">
                <a:extLst>
                  <a:ext uri="{FF2B5EF4-FFF2-40B4-BE49-F238E27FC236}">
                    <a16:creationId xmlns:a16="http://schemas.microsoft.com/office/drawing/2014/main" id="{9DDE2B4B-9BEF-BA4A-BD74-0AD915790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 1 - 3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73" name="Line 44">
                <a:extLst>
                  <a:ext uri="{FF2B5EF4-FFF2-40B4-BE49-F238E27FC236}">
                    <a16:creationId xmlns:a16="http://schemas.microsoft.com/office/drawing/2014/main" id="{7E99EDBB-1601-6441-A722-2CB9D9202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74" name="Freeform 45">
                <a:extLst>
                  <a:ext uri="{FF2B5EF4-FFF2-40B4-BE49-F238E27FC236}">
                    <a16:creationId xmlns:a16="http://schemas.microsoft.com/office/drawing/2014/main" id="{AB615E92-C601-4741-8C90-5C0696BFD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7" name="Group 46">
              <a:extLst>
                <a:ext uri="{FF2B5EF4-FFF2-40B4-BE49-F238E27FC236}">
                  <a16:creationId xmlns:a16="http://schemas.microsoft.com/office/drawing/2014/main" id="{6DBA0AE7-1483-8F44-83B8-47A33C3EB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4160" name="Rectangle 47">
                <a:extLst>
                  <a:ext uri="{FF2B5EF4-FFF2-40B4-BE49-F238E27FC236}">
                    <a16:creationId xmlns:a16="http://schemas.microsoft.com/office/drawing/2014/main" id="{34DD6CD4-619F-4541-821E-86985DF19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61" name="Rectangle 48">
                <a:extLst>
                  <a:ext uri="{FF2B5EF4-FFF2-40B4-BE49-F238E27FC236}">
                    <a16:creationId xmlns:a16="http://schemas.microsoft.com/office/drawing/2014/main" id="{DB6F227D-1476-8A47-A55C-C36C3D832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Electrical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2" name="Rectangle 49">
                <a:extLst>
                  <a:ext uri="{FF2B5EF4-FFF2-40B4-BE49-F238E27FC236}">
                    <a16:creationId xmlns:a16="http://schemas.microsoft.com/office/drawing/2014/main" id="{7860EB92-8E31-B944-BE16-7855C95A7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Engineering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3" name="Freeform 50">
                <a:extLst>
                  <a:ext uri="{FF2B5EF4-FFF2-40B4-BE49-F238E27FC236}">
                    <a16:creationId xmlns:a16="http://schemas.microsoft.com/office/drawing/2014/main" id="{27A937B6-94F4-B84B-BBCD-6B6A371CD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4" name="Freeform 51">
                <a:extLst>
                  <a:ext uri="{FF2B5EF4-FFF2-40B4-BE49-F238E27FC236}">
                    <a16:creationId xmlns:a16="http://schemas.microsoft.com/office/drawing/2014/main" id="{5D0A38B3-7939-0B43-96C3-DC6227C0B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5" name="Freeform 52">
                <a:extLst>
                  <a:ext uri="{FF2B5EF4-FFF2-40B4-BE49-F238E27FC236}">
                    <a16:creationId xmlns:a16="http://schemas.microsoft.com/office/drawing/2014/main" id="{E1E2390E-5ADA-7E48-8536-86FA0FE74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6" name="Rectangle 53">
                <a:extLst>
                  <a:ext uri="{FF2B5EF4-FFF2-40B4-BE49-F238E27FC236}">
                    <a16:creationId xmlns:a16="http://schemas.microsoft.com/office/drawing/2014/main" id="{D88FCE9A-5C97-7E47-9665-71494956A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Physics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67" name="Line 54">
                <a:extLst>
                  <a:ext uri="{FF2B5EF4-FFF2-40B4-BE49-F238E27FC236}">
                    <a16:creationId xmlns:a16="http://schemas.microsoft.com/office/drawing/2014/main" id="{97061659-2F54-1248-9934-0B6CDDB1F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68" name="Freeform 55">
                <a:extLst>
                  <a:ext uri="{FF2B5EF4-FFF2-40B4-BE49-F238E27FC236}">
                    <a16:creationId xmlns:a16="http://schemas.microsoft.com/office/drawing/2014/main" id="{0F3FC7D7-7CBE-B049-84A4-73A4FD209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108" name="Group 56">
              <a:extLst>
                <a:ext uri="{FF2B5EF4-FFF2-40B4-BE49-F238E27FC236}">
                  <a16:creationId xmlns:a16="http://schemas.microsoft.com/office/drawing/2014/main" id="{EE3A585F-664C-CA46-981F-47B9DC52A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4155" name="Rectangle 57">
                <a:extLst>
                  <a:ext uri="{FF2B5EF4-FFF2-40B4-BE49-F238E27FC236}">
                    <a16:creationId xmlns:a16="http://schemas.microsoft.com/office/drawing/2014/main" id="{8651B7B4-8586-4241-8A35-C3EFCBED7D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6" name="Rectangle 58">
                <a:extLst>
                  <a:ext uri="{FF2B5EF4-FFF2-40B4-BE49-F238E27FC236}">
                    <a16:creationId xmlns:a16="http://schemas.microsoft.com/office/drawing/2014/main" id="{6C1A1165-26E4-5D46-8066-2FA101A86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Virtual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7" name="Rectangle 59">
                <a:extLst>
                  <a:ext uri="{FF2B5EF4-FFF2-40B4-BE49-F238E27FC236}">
                    <a16:creationId xmlns:a16="http://schemas.microsoft.com/office/drawing/2014/main" id="{DA65BAE3-BD49-BE4E-9094-31D4CD8F4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Machine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58" name="Rectangle 60">
                <a:extLst>
                  <a:ext uri="{FF2B5EF4-FFF2-40B4-BE49-F238E27FC236}">
                    <a16:creationId xmlns:a16="http://schemas.microsoft.com/office/drawing/2014/main" id="{49EBD593-13EC-FA41-A191-64EF865B4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59" name="Rectangle 61">
                <a:extLst>
                  <a:ext uri="{FF2B5EF4-FFF2-40B4-BE49-F238E27FC236}">
                    <a16:creationId xmlns:a16="http://schemas.microsoft.com/office/drawing/2014/main" id="{32F93DC5-7599-9A4D-964F-A2421B26D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09" name="Group 62">
              <a:extLst>
                <a:ext uri="{FF2B5EF4-FFF2-40B4-BE49-F238E27FC236}">
                  <a16:creationId xmlns:a16="http://schemas.microsoft.com/office/drawing/2014/main" id="{C1FE473E-2A5D-7043-8B51-3285C7140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4145" name="Group 63">
                <a:extLst>
                  <a:ext uri="{FF2B5EF4-FFF2-40B4-BE49-F238E27FC236}">
                    <a16:creationId xmlns:a16="http://schemas.microsoft.com/office/drawing/2014/main" id="{9CBB08EC-A711-9A46-BB70-2C0B257245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4152" name="Rectangle 64">
                  <a:extLst>
                    <a:ext uri="{FF2B5EF4-FFF2-40B4-BE49-F238E27FC236}">
                      <a16:creationId xmlns:a16="http://schemas.microsoft.com/office/drawing/2014/main" id="{47BFF4FC-768F-B144-85DA-D7F2ECE44B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3" name="Rectangle 65">
                  <a:extLst>
                    <a:ext uri="{FF2B5EF4-FFF2-40B4-BE49-F238E27FC236}">
                      <a16:creationId xmlns:a16="http://schemas.microsoft.com/office/drawing/2014/main" id="{A539120F-E8E2-F141-9219-C1819F438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0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54" name="Rectangle 66">
                  <a:extLst>
                    <a:ext uri="{FF2B5EF4-FFF2-40B4-BE49-F238E27FC236}">
                      <a16:creationId xmlns:a16="http://schemas.microsoft.com/office/drawing/2014/main" id="{EF176C08-C7DB-CA40-B50F-152B8D49E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46" name="Group 67">
                <a:extLst>
                  <a:ext uri="{FF2B5EF4-FFF2-40B4-BE49-F238E27FC236}">
                    <a16:creationId xmlns:a16="http://schemas.microsoft.com/office/drawing/2014/main" id="{99FEA7A5-6021-D04C-8F4C-2D1D6AC16E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4147" name="Rectangle 68">
                  <a:extLst>
                    <a:ext uri="{FF2B5EF4-FFF2-40B4-BE49-F238E27FC236}">
                      <a16:creationId xmlns:a16="http://schemas.microsoft.com/office/drawing/2014/main" id="{6BF9D88A-286A-1446-B00A-4757173460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8" name="Rectangle 69">
                  <a:extLst>
                    <a:ext uri="{FF2B5EF4-FFF2-40B4-BE49-F238E27FC236}">
                      <a16:creationId xmlns:a16="http://schemas.microsoft.com/office/drawing/2014/main" id="{B26ACA69-BB48-4B4F-B2D0-FF38D700F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6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9" name="Rectangle 70">
                  <a:extLst>
                    <a:ext uri="{FF2B5EF4-FFF2-40B4-BE49-F238E27FC236}">
                      <a16:creationId xmlns:a16="http://schemas.microsoft.com/office/drawing/2014/main" id="{69E30983-2C29-2444-BA6B-62B258576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0" name="Rectangle 71">
                  <a:extLst>
                    <a:ext uri="{FF2B5EF4-FFF2-40B4-BE49-F238E27FC236}">
                      <a16:creationId xmlns:a16="http://schemas.microsoft.com/office/drawing/2014/main" id="{A0434342-F920-024C-B1DE-2A6ABB086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51" name="Rectangle 72">
                  <a:extLst>
                    <a:ext uri="{FF2B5EF4-FFF2-40B4-BE49-F238E27FC236}">
                      <a16:creationId xmlns:a16="http://schemas.microsoft.com/office/drawing/2014/main" id="{FD769EB5-8B8C-4B4F-A472-F7B4B3F13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0" name="Group 73">
              <a:extLst>
                <a:ext uri="{FF2B5EF4-FFF2-40B4-BE49-F238E27FC236}">
                  <a16:creationId xmlns:a16="http://schemas.microsoft.com/office/drawing/2014/main" id="{4C725164-324B-3944-8FE2-184D77AA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4135" name="Group 74">
                <a:extLst>
                  <a:ext uri="{FF2B5EF4-FFF2-40B4-BE49-F238E27FC236}">
                    <a16:creationId xmlns:a16="http://schemas.microsoft.com/office/drawing/2014/main" id="{4D7F2C51-BD97-984E-B326-3599BC3C17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4142" name="Rectangle 75">
                  <a:extLst>
                    <a:ext uri="{FF2B5EF4-FFF2-40B4-BE49-F238E27FC236}">
                      <a16:creationId xmlns:a16="http://schemas.microsoft.com/office/drawing/2014/main" id="{99038B55-26F5-B94A-867E-17D7EA9C8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3" name="Rectangle 76">
                  <a:extLst>
                    <a:ext uri="{FF2B5EF4-FFF2-40B4-BE49-F238E27FC236}">
                      <a16:creationId xmlns:a16="http://schemas.microsoft.com/office/drawing/2014/main" id="{453D40F9-E8B7-D643-989E-A063853450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48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4144" name="Rectangle 77">
                  <a:extLst>
                    <a:ext uri="{FF2B5EF4-FFF2-40B4-BE49-F238E27FC236}">
                      <a16:creationId xmlns:a16="http://schemas.microsoft.com/office/drawing/2014/main" id="{91FFCE85-0FF0-B84E-9DEE-868A5DC286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1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500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4136" name="Group 78">
                <a:extLst>
                  <a:ext uri="{FF2B5EF4-FFF2-40B4-BE49-F238E27FC236}">
                    <a16:creationId xmlns:a16="http://schemas.microsoft.com/office/drawing/2014/main" id="{19C0D019-40BC-1F45-9019-551E83029D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4137" name="Rectangle 79">
                  <a:extLst>
                    <a:ext uri="{FF2B5EF4-FFF2-40B4-BE49-F238E27FC236}">
                      <a16:creationId xmlns:a16="http://schemas.microsoft.com/office/drawing/2014/main" id="{E45D450E-9319-6F47-85CA-E795C4F9B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8" name="Rectangle 80">
                  <a:extLst>
                    <a:ext uri="{FF2B5EF4-FFF2-40B4-BE49-F238E27FC236}">
                      <a16:creationId xmlns:a16="http://schemas.microsoft.com/office/drawing/2014/main" id="{FD610D9B-0B4A-5348-BCAD-B7E7803DA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39" name="Rectangle 81">
                  <a:extLst>
                    <a:ext uri="{FF2B5EF4-FFF2-40B4-BE49-F238E27FC236}">
                      <a16:creationId xmlns:a16="http://schemas.microsoft.com/office/drawing/2014/main" id="{83C1C571-960D-CB4D-990C-D68D70B1C7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2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0" name="Rectangle 82">
                  <a:extLst>
                    <a:ext uri="{FF2B5EF4-FFF2-40B4-BE49-F238E27FC236}">
                      <a16:creationId xmlns:a16="http://schemas.microsoft.com/office/drawing/2014/main" id="{B43A760A-44B3-6F49-B99F-EF4A0E428E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ar-SA" altLang="en-CN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41" name="Rectangle 83">
                  <a:extLst>
                    <a:ext uri="{FF2B5EF4-FFF2-40B4-BE49-F238E27FC236}">
                      <a16:creationId xmlns:a16="http://schemas.microsoft.com/office/drawing/2014/main" id="{85E48159-44C9-9248-9D32-57AA2164DB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00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4111" name="Group 84">
              <a:extLst>
                <a:ext uri="{FF2B5EF4-FFF2-40B4-BE49-F238E27FC236}">
                  <a16:creationId xmlns:a16="http://schemas.microsoft.com/office/drawing/2014/main" id="{89B7FDB0-AF8B-9041-B5A2-7C4CACA67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4130" name="Rectangle 85">
                <a:extLst>
                  <a:ext uri="{FF2B5EF4-FFF2-40B4-BE49-F238E27FC236}">
                    <a16:creationId xmlns:a16="http://schemas.microsoft.com/office/drawing/2014/main" id="{7BF31632-B9F7-0349-81D7-4DB1A99A3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1" name="Rectangle 86">
                <a:extLst>
                  <a:ext uri="{FF2B5EF4-FFF2-40B4-BE49-F238E27FC236}">
                    <a16:creationId xmlns:a16="http://schemas.microsoft.com/office/drawing/2014/main" id="{1A967268-9D8A-B344-B75C-D4D8DC3F6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Hardware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2" name="Rectangle 87">
                <a:extLst>
                  <a:ext uri="{FF2B5EF4-FFF2-40B4-BE49-F238E27FC236}">
                    <a16:creationId xmlns:a16="http://schemas.microsoft.com/office/drawing/2014/main" id="{2DD47959-7B5A-A243-9BFC-6EE27252E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Platform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33" name="Rectangle 88">
                <a:extLst>
                  <a:ext uri="{FF2B5EF4-FFF2-40B4-BE49-F238E27FC236}">
                    <a16:creationId xmlns:a16="http://schemas.microsoft.com/office/drawing/2014/main" id="{E50B2A1C-7DD0-A04F-B4DA-89E27B8B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34" name="Rectangle 89">
                <a:extLst>
                  <a:ext uri="{FF2B5EF4-FFF2-40B4-BE49-F238E27FC236}">
                    <a16:creationId xmlns:a16="http://schemas.microsoft.com/office/drawing/2014/main" id="{B3E520FC-8380-C048-9C3A-4A5957FEB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2" name="Group 90">
              <a:extLst>
                <a:ext uri="{FF2B5EF4-FFF2-40B4-BE49-F238E27FC236}">
                  <a16:creationId xmlns:a16="http://schemas.microsoft.com/office/drawing/2014/main" id="{FECCDF00-6CFD-464E-863C-29C558902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4125" name="Rectangle 91">
                <a:extLst>
                  <a:ext uri="{FF2B5EF4-FFF2-40B4-BE49-F238E27FC236}">
                    <a16:creationId xmlns:a16="http://schemas.microsoft.com/office/drawing/2014/main" id="{9543FB8D-683C-224E-B9A6-BDEC3F0FE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6" name="Rectangle 92">
                <a:extLst>
                  <a:ext uri="{FF2B5EF4-FFF2-40B4-BE49-F238E27FC236}">
                    <a16:creationId xmlns:a16="http://schemas.microsoft.com/office/drawing/2014/main" id="{936A7584-B06E-7145-98B3-A4F7938D4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7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Chips &amp;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7" name="Rectangle 93">
                <a:extLst>
                  <a:ext uri="{FF2B5EF4-FFF2-40B4-BE49-F238E27FC236}">
                    <a16:creationId xmlns:a16="http://schemas.microsoft.com/office/drawing/2014/main" id="{82CC26A9-DDE9-A844-B925-B5E5937B4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A0"/>
                    </a:solidFill>
                  </a:rPr>
                  <a:t>Logic Gates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8" name="Rectangle 94">
                <a:extLst>
                  <a:ext uri="{FF2B5EF4-FFF2-40B4-BE49-F238E27FC236}">
                    <a16:creationId xmlns:a16="http://schemas.microsoft.com/office/drawing/2014/main" id="{9DB80479-F3F2-7947-BCA2-D0597FB3D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9" name="Rectangle 95">
                <a:extLst>
                  <a:ext uri="{FF2B5EF4-FFF2-40B4-BE49-F238E27FC236}">
                    <a16:creationId xmlns:a16="http://schemas.microsoft.com/office/drawing/2014/main" id="{75490AF9-AB2B-BD4A-8CD5-7F2837DC6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000">
                    <a:solidFill>
                      <a:srgbClr val="000000"/>
                    </a:solidFill>
                  </a:rPr>
                  <a:t>abstract interface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13" name="Group 96">
              <a:extLst>
                <a:ext uri="{FF2B5EF4-FFF2-40B4-BE49-F238E27FC236}">
                  <a16:creationId xmlns:a16="http://schemas.microsoft.com/office/drawing/2014/main" id="{46C11BB4-DBCA-E34D-8E63-522DBB1C1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4114" name="Freeform 97">
                <a:extLst>
                  <a:ext uri="{FF2B5EF4-FFF2-40B4-BE49-F238E27FC236}">
                    <a16:creationId xmlns:a16="http://schemas.microsoft.com/office/drawing/2014/main" id="{46B54016-3FBD-4143-B955-7A34E6B11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5" name="Freeform 98">
                <a:extLst>
                  <a:ext uri="{FF2B5EF4-FFF2-40B4-BE49-F238E27FC236}">
                    <a16:creationId xmlns:a16="http://schemas.microsoft.com/office/drawing/2014/main" id="{5A7B3DA3-BCEF-4D48-9182-EAF212BC7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6" name="Freeform 99">
                <a:extLst>
                  <a:ext uri="{FF2B5EF4-FFF2-40B4-BE49-F238E27FC236}">
                    <a16:creationId xmlns:a16="http://schemas.microsoft.com/office/drawing/2014/main" id="{E9BA5994-8ED7-FA4B-BFA9-032969103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17" name="Rectangle 100">
                <a:extLst>
                  <a:ext uri="{FF2B5EF4-FFF2-40B4-BE49-F238E27FC236}">
                    <a16:creationId xmlns:a16="http://schemas.microsoft.com/office/drawing/2014/main" id="{7B599344-74B8-2742-BBE1-F35BE551E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Human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8" name="Rectangle 101">
                <a:extLst>
                  <a:ext uri="{FF2B5EF4-FFF2-40B4-BE49-F238E27FC236}">
                    <a16:creationId xmlns:a16="http://schemas.microsoft.com/office/drawing/2014/main" id="{D729009F-9384-AE40-B18D-04F23F4FD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9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Thought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19" name="Rectangle 102">
                <a:extLst>
                  <a:ext uri="{FF2B5EF4-FFF2-40B4-BE49-F238E27FC236}">
                    <a16:creationId xmlns:a16="http://schemas.microsoft.com/office/drawing/2014/main" id="{7D7FA492-097B-6448-970C-534478219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ar-SA" altLang="en-CN">
                  <a:solidFill>
                    <a:srgbClr val="000000"/>
                  </a:solidFill>
                </a:endParaRPr>
              </a:p>
            </p:txBody>
          </p:sp>
          <p:sp>
            <p:nvSpPr>
              <p:cNvPr id="4120" name="Rectangle 103">
                <a:extLst>
                  <a:ext uri="{FF2B5EF4-FFF2-40B4-BE49-F238E27FC236}">
                    <a16:creationId xmlns:a16="http://schemas.microsoft.com/office/drawing/2014/main" id="{06B566F1-FE7C-7A41-86BD-731468073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12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1" name="Freeform 104">
                <a:extLst>
                  <a:ext uri="{FF2B5EF4-FFF2-40B4-BE49-F238E27FC236}">
                    <a16:creationId xmlns:a16="http://schemas.microsoft.com/office/drawing/2014/main" id="{8AE6C59D-3FAB-6548-AAD5-4DCA60137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2" name="Rectangle 105">
                <a:extLst>
                  <a:ext uri="{FF2B5EF4-FFF2-40B4-BE49-F238E27FC236}">
                    <a16:creationId xmlns:a16="http://schemas.microsoft.com/office/drawing/2014/main" id="{C09550AE-D3E9-5D43-8EA6-764F4805D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>
                    <a:solidFill>
                      <a:srgbClr val="000000"/>
                    </a:solidFill>
                  </a:rPr>
                  <a:t>Chapters 9, 12</a:t>
                </a:r>
                <a:endParaRPr lang="en-US" altLang="en-CN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23" name="Line 106">
                <a:extLst>
                  <a:ext uri="{FF2B5EF4-FFF2-40B4-BE49-F238E27FC236}">
                    <a16:creationId xmlns:a16="http://schemas.microsoft.com/office/drawing/2014/main" id="{E23201A0-ABC8-8842-8B6C-AD5D5D6F9B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124" name="Freeform 107">
                <a:extLst>
                  <a:ext uri="{FF2B5EF4-FFF2-40B4-BE49-F238E27FC236}">
                    <a16:creationId xmlns:a16="http://schemas.microsoft.com/office/drawing/2014/main" id="{3765B908-4E68-A446-B91C-17BDD7D06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4100" name="AutoShape 108">
            <a:extLst>
              <a:ext uri="{FF2B5EF4-FFF2-40B4-BE49-F238E27FC236}">
                <a16:creationId xmlns:a16="http://schemas.microsoft.com/office/drawing/2014/main" id="{E824C04B-88D6-5440-A853-0E3C18F22FD1}"/>
              </a:ext>
            </a:extLst>
          </p:cNvPr>
          <p:cNvSpPr>
            <a:spLocks noChangeArrowheads="1"/>
          </p:cNvSpPr>
          <p:nvPr/>
        </p:nvSpPr>
        <p:spPr bwMode="auto">
          <a:xfrm rot="19068677">
            <a:off x="5664200" y="765175"/>
            <a:ext cx="381000" cy="76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ar-SA" altLang="en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5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214494C-90AF-9F4C-AFC1-825BC4D56B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program flow</a:t>
            </a:r>
          </a:p>
        </p:txBody>
      </p:sp>
      <p:grpSp>
        <p:nvGrpSpPr>
          <p:cNvPr id="19473" name="Group 17">
            <a:extLst>
              <a:ext uri="{FF2B5EF4-FFF2-40B4-BE49-F238E27FC236}">
                <a16:creationId xmlns:a16="http://schemas.microsoft.com/office/drawing/2014/main" id="{28834CC9-0C3C-CC41-AF2E-2EBF1B95821B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762000"/>
            <a:ext cx="1752600" cy="1981200"/>
            <a:chOff x="384" y="480"/>
            <a:chExt cx="1104" cy="1248"/>
          </a:xfrm>
        </p:grpSpPr>
        <p:sp>
          <p:nvSpPr>
            <p:cNvPr id="19463" name="Text Box 5">
              <a:extLst>
                <a:ext uri="{FF2B5EF4-FFF2-40B4-BE49-F238E27FC236}">
                  <a16:creationId xmlns:a16="http://schemas.microsoft.com/office/drawing/2014/main" id="{8E9D25DC-6202-5845-A35C-F3426D6F1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720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else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5" name="Rectangle 12">
              <a:extLst>
                <a:ext uri="{FF2B5EF4-FFF2-40B4-BE49-F238E27FC236}">
                  <a16:creationId xmlns:a16="http://schemas.microsoft.com/office/drawing/2014/main" id="{5DDF4B65-4183-9E45-921C-328759DEB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48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4" name="Group 18">
            <a:extLst>
              <a:ext uri="{FF2B5EF4-FFF2-40B4-BE49-F238E27FC236}">
                <a16:creationId xmlns:a16="http://schemas.microsoft.com/office/drawing/2014/main" id="{112F8484-C768-3240-9F7F-A2B423DBC637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685800"/>
            <a:ext cx="5791200" cy="2667000"/>
            <a:chOff x="1776" y="432"/>
            <a:chExt cx="3648" cy="1680"/>
          </a:xfrm>
        </p:grpSpPr>
        <p:sp>
          <p:nvSpPr>
            <p:cNvPr id="19464" name="Text Box 5">
              <a:extLst>
                <a:ext uri="{FF2B5EF4-FFF2-40B4-BE49-F238E27FC236}">
                  <a16:creationId xmlns:a16="http://schemas.microsoft.com/office/drawing/2014/main" id="{72A090B7-260E-4547-85DC-1686F430D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672"/>
              <a:ext cx="2544" cy="14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66" name="Rectangle 12">
              <a:extLst>
                <a:ext uri="{FF2B5EF4-FFF2-40B4-BE49-F238E27FC236}">
                  <a16:creationId xmlns:a16="http://schemas.microsoft.com/office/drawing/2014/main" id="{971CE94C-C60C-F943-ABA0-4E18A60A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432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67" name="AutoShape 6">
              <a:extLst>
                <a:ext uri="{FF2B5EF4-FFF2-40B4-BE49-F238E27FC236}">
                  <a16:creationId xmlns:a16="http://schemas.microsoft.com/office/drawing/2014/main" id="{4B90E33B-8B47-4F4A-8CE1-08107E242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864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  <p:grpSp>
        <p:nvGrpSpPr>
          <p:cNvPr id="19475" name="Group 19">
            <a:extLst>
              <a:ext uri="{FF2B5EF4-FFF2-40B4-BE49-F238E27FC236}">
                <a16:creationId xmlns:a16="http://schemas.microsoft.com/office/drawing/2014/main" id="{F99A0EF0-B4FA-7146-9B0A-E00D03D7A076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886200"/>
            <a:ext cx="1752600" cy="1981200"/>
            <a:chOff x="384" y="2448"/>
            <a:chExt cx="1104" cy="1248"/>
          </a:xfrm>
        </p:grpSpPr>
        <p:sp>
          <p:nvSpPr>
            <p:cNvPr id="19468" name="Text Box 5">
              <a:extLst>
                <a:ext uri="{FF2B5EF4-FFF2-40B4-BE49-F238E27FC236}">
                  <a16:creationId xmlns:a16="http://schemas.microsoft.com/office/drawing/2014/main" id="{0CB0078B-CC8F-D840-B522-CB8ACC631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688"/>
              <a:ext cx="912" cy="100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 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0" name="Rectangle 12">
              <a:extLst>
                <a:ext uri="{FF2B5EF4-FFF2-40B4-BE49-F238E27FC236}">
                  <a16:creationId xmlns:a16="http://schemas.microsoft.com/office/drawing/2014/main" id="{8052FBDB-C631-B046-9DD8-71EF22B41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44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High-level code</a:t>
              </a:r>
            </a:p>
          </p:txBody>
        </p:sp>
      </p:grpSp>
      <p:grpSp>
        <p:nvGrpSpPr>
          <p:cNvPr id="19476" name="Group 20">
            <a:extLst>
              <a:ext uri="{FF2B5EF4-FFF2-40B4-BE49-F238E27FC236}">
                <a16:creationId xmlns:a16="http://schemas.microsoft.com/office/drawing/2014/main" id="{65593836-5654-5C42-A37A-A47162CF55B2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3810000"/>
            <a:ext cx="5791200" cy="2438400"/>
            <a:chOff x="1776" y="2400"/>
            <a:chExt cx="3648" cy="1536"/>
          </a:xfrm>
        </p:grpSpPr>
        <p:sp>
          <p:nvSpPr>
            <p:cNvPr id="19469" name="Text Box 5">
              <a:extLst>
                <a:ext uri="{FF2B5EF4-FFF2-40B4-BE49-F238E27FC236}">
                  <a16:creationId xmlns:a16="http://schemas.microsoft.com/office/drawing/2014/main" id="{A0320EEC-1212-8C4C-9A89-EA75EA6F3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640"/>
              <a:ext cx="2544" cy="129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L1   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to compute and push !(cond)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if-goto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VM code for executing s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goto L1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label L2</a:t>
              </a:r>
            </a:p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9471" name="Rectangle 12">
              <a:extLst>
                <a:ext uri="{FF2B5EF4-FFF2-40B4-BE49-F238E27FC236}">
                  <a16:creationId xmlns:a16="http://schemas.microsoft.com/office/drawing/2014/main" id="{7783CEF1-5B6A-0348-AA69-B9EBAB90C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2400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mic Sans MS" panose="030F0902030302020204" pitchFamily="66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VM code</a:t>
              </a:r>
            </a:p>
          </p:txBody>
        </p:sp>
        <p:sp>
          <p:nvSpPr>
            <p:cNvPr id="19472" name="AutoShape 6">
              <a:extLst>
                <a:ext uri="{FF2B5EF4-FFF2-40B4-BE49-F238E27FC236}">
                  <a16:creationId xmlns:a16="http://schemas.microsoft.com/office/drawing/2014/main" id="{F5DD1274-5D49-D648-AE2F-F8F2E22F9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832"/>
              <a:ext cx="672" cy="480"/>
            </a:xfrm>
            <a:prstGeom prst="rightArrow">
              <a:avLst>
                <a:gd name="adj1" fmla="val 63889"/>
                <a:gd name="adj2" fmla="val 35000"/>
              </a:avLst>
            </a:prstGeom>
            <a:solidFill>
              <a:srgbClr val="FFDFB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400">
                  <a:solidFill>
                    <a:srgbClr val="000000"/>
                  </a:solidFill>
                </a:rPr>
                <a:t>code</a:t>
              </a:r>
              <a:br>
                <a:rPr lang="en-US" altLang="en-CN" sz="1400">
                  <a:solidFill>
                    <a:srgbClr val="000000"/>
                  </a:solidFill>
                </a:rPr>
              </a:br>
              <a:r>
                <a:rPr lang="en-US" altLang="en-CN" sz="14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83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6E6DF36-C1D4-B340-8BAE-3E322117C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Final example</a:t>
            </a:r>
          </a:p>
        </p:txBody>
      </p:sp>
      <p:pic>
        <p:nvPicPr>
          <p:cNvPr id="747523" name="Picture 3" descr="Bouquet">
            <a:extLst>
              <a:ext uri="{FF2B5EF4-FFF2-40B4-BE49-F238E27FC236}">
                <a16:creationId xmlns:a16="http://schemas.microsoft.com/office/drawing/2014/main" id="{28FA454B-87A1-DD46-81A9-6C2E68104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1280" y="759822"/>
            <a:ext cx="4389120" cy="282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16129" r="23438" b="3548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4" name="Picture 4" descr="Bouquet">
            <a:extLst>
              <a:ext uri="{FF2B5EF4-FFF2-40B4-BE49-F238E27FC236}">
                <a16:creationId xmlns:a16="http://schemas.microsoft.com/office/drawing/2014/main" id="{D9D58E9F-194B-6747-9980-5A8E5480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274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1875" t="66667" r="50000" b="1720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5" name="Picture 5" descr="Bouquet">
            <a:extLst>
              <a:ext uri="{FF2B5EF4-FFF2-40B4-BE49-F238E27FC236}">
                <a16:creationId xmlns:a16="http://schemas.microsoft.com/office/drawing/2014/main" id="{D94D39A7-B19B-5C4C-B42B-02604AFEA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1981200"/>
            <a:ext cx="2590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2344" t="65591" r="21094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6" name="Picture 6" descr="Bouquet">
            <a:extLst>
              <a:ext uri="{FF2B5EF4-FFF2-40B4-BE49-F238E27FC236}">
                <a16:creationId xmlns:a16="http://schemas.microsoft.com/office/drawing/2014/main" id="{8CD26B8C-88D1-0A45-A91F-BF928B88B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3733800"/>
            <a:ext cx="2743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20313" t="50537" r="51563" b="11829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7527" name="Picture 7" descr="Bouquet">
            <a:extLst>
              <a:ext uri="{FF2B5EF4-FFF2-40B4-BE49-F238E27FC236}">
                <a16:creationId xmlns:a16="http://schemas.microsoft.com/office/drawing/2014/main" id="{5D5547C2-DB6F-E84C-9BA3-8CB22D65C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3733800"/>
            <a:ext cx="25908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 l="50781" t="50537" r="22656" b="1290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F32BF15-ED34-B445-8F70-948037890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Perspective</a:t>
            </a:r>
          </a:p>
        </p:txBody>
      </p:sp>
      <p:sp>
        <p:nvSpPr>
          <p:cNvPr id="749571" name="Rectangle 3">
            <a:extLst>
              <a:ext uri="{FF2B5EF4-FFF2-40B4-BE49-F238E27FC236}">
                <a16:creationId xmlns:a16="http://schemas.microsoft.com/office/drawing/2014/main" id="{E5612586-0670-8E49-BD88-D40AD3B24A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838200"/>
            <a:ext cx="8915400" cy="55626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CN" sz="1600"/>
              <a:t>Jack simplifications that are challenging to extend: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primitive type system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inheritance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No public class fields, e.g. must use    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c.getRadius()</a:t>
            </a:r>
            <a:b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altLang="en-CN" sz="1600"/>
              <a:t> rather than 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 = c.radius</a:t>
            </a:r>
            <a:endParaRPr lang="en-US" altLang="en-CN" sz="1600"/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Jack simplifications that are easy to extend: :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Limited control structures, e.g. no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altLang="en-CN" sz="1600"/>
              <a:t>, …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Cumbersome handling of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en-CN" sz="1600"/>
              <a:t> types, e.g. cannot use 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 x=</a:t>
            </a:r>
            <a:r>
              <a:rPr lang="en-US" altLang="en-CN" sz="1400"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c’</a:t>
            </a:r>
          </a:p>
          <a:p>
            <a:pPr>
              <a:lnSpc>
                <a:spcPct val="90000"/>
              </a:lnSpc>
              <a:spcBef>
                <a:spcPct val="120000"/>
              </a:spcBef>
              <a:buFont typeface="Wingdings" pitchFamily="2" charset="2"/>
              <a:buNone/>
            </a:pPr>
            <a:r>
              <a:rPr lang="en-US" altLang="en-CN" sz="1600"/>
              <a:t>Optimization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For example,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c=c+1</a:t>
            </a:r>
            <a:r>
              <a:rPr lang="en-US" altLang="en-CN" sz="1600"/>
              <a:t> is translated inefficiently into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>
                <a:cs typeface="Courier New" panose="02070309020205020404" pitchFamily="49" charset="0"/>
              </a:rPr>
              <a:t>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altLang="en-CN" sz="1600">
                <a:cs typeface="Courier New" panose="02070309020205020404" pitchFamily="49" charset="0"/>
              </a:rPr>
              <a:t>, add,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>
                <a:cs typeface="Courier New" panose="02070309020205020404" pitchFamily="49" charset="0"/>
              </a:rPr>
              <a:t>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altLang="en-CN" sz="1600"/>
              <a:t>.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Parallel processing</a:t>
            </a:r>
          </a:p>
          <a:p>
            <a:pPr lvl="1">
              <a:lnSpc>
                <a:spcPct val="90000"/>
              </a:lnSpc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/>
              <a:t>Many other examples of possible improvements …</a:t>
            </a:r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  <a:p>
            <a:pPr>
              <a:lnSpc>
                <a:spcPct val="90000"/>
              </a:lnSpc>
              <a:buSzPct val="80000"/>
              <a:buFont typeface="Wingdings" pitchFamily="2" charset="2"/>
              <a:buChar char="q"/>
            </a:pPr>
            <a:endParaRPr lang="en-US" altLang="en-CN" sz="1600"/>
          </a:p>
        </p:txBody>
      </p:sp>
    </p:spTree>
    <p:extLst>
      <p:ext uri="{BB962C8B-B14F-4D97-AF65-F5344CB8AC3E}">
        <p14:creationId xmlns:p14="http://schemas.microsoft.com/office/powerpoint/2010/main" val="41864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5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9571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Translation between Types and Propositions</a:t>
            </a:r>
            <a:endParaRPr lang="en-US" altLang="en-C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C67C8-939B-5740-993B-9D71C3B6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769105"/>
            <a:ext cx="4785919" cy="379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AC4EF-3513-3D47-B9CB-4B1AD43A3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65" y="6118203"/>
            <a:ext cx="5905500" cy="39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E56393-8AA7-EB40-A8FA-3B6AE6A46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735" y="908538"/>
            <a:ext cx="2514097" cy="5040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FCFB9-CD29-2345-86AC-D5094BA3F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951" y="908538"/>
            <a:ext cx="2514097" cy="5040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82AEA-433B-A845-B634-A040784CED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648" y="4560276"/>
            <a:ext cx="1865021" cy="13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33990"/>
            <a:ext cx="10515600" cy="110640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cs typeface="Hei" charset="-122"/>
              </a:rPr>
              <a:t>The Universal Algorithm?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ctr"/>
              <a:t>24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521" y="1867712"/>
            <a:ext cx="3084444" cy="4723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5298" y="1973050"/>
            <a:ext cx="72596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latin typeface="STXinwei" panose="02010800040101010101" pitchFamily="2" charset="-122"/>
                <a:ea typeface="STXinwei" panose="02010800040101010101" pitchFamily="2" charset="-122"/>
              </a:rPr>
              <a:t>The central hypothesis:</a:t>
            </a:r>
          </a:p>
          <a:p>
            <a:pPr algn="ctr"/>
            <a:r>
              <a:rPr lang="en-US" altLang="zh-CN" sz="4000" i="1" dirty="0">
                <a:latin typeface="STXinwei" panose="02010800040101010101" pitchFamily="2" charset="-122"/>
                <a:ea typeface="STXinwei" panose="02010800040101010101" pitchFamily="2" charset="-122"/>
              </a:rPr>
              <a:t>All Knowledge – past, present, and future  can be derived from data by a single universal learning algorithm</a:t>
            </a:r>
            <a:endParaRPr lang="en-US" altLang="zh-CN" sz="4000" b="1" i="1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endParaRPr lang="en-US" sz="4000" i="1" dirty="0"/>
          </a:p>
          <a:p>
            <a:pPr algn="ctr"/>
            <a:r>
              <a:rPr lang="en-US" sz="4000" i="1" dirty="0"/>
              <a:t>		</a:t>
            </a:r>
            <a:r>
              <a:rPr lang="en-US" sz="2800" i="1" dirty="0"/>
              <a:t>Pedro </a:t>
            </a:r>
            <a:r>
              <a:rPr lang="en-US" sz="2800" i="1" dirty="0" err="1"/>
              <a:t>Domingos</a:t>
            </a:r>
            <a:r>
              <a:rPr lang="en-US" sz="2800" i="1" dirty="0"/>
              <a:t>, TMA, P. 25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45" y="4585252"/>
            <a:ext cx="1410977" cy="200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493" y="411209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</a:rPr>
              <a:t>中译本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C4BE-B29C-CF41-AE30-527A3E6E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The Master Equation?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9B41-2CDC-514D-8982-9B831487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30" y="1741200"/>
            <a:ext cx="8156540" cy="38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0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Production Rules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1CEAF-4E43-A646-85FA-2988BEA9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23" y="1296570"/>
            <a:ext cx="10472353" cy="42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4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dirty="0"/>
              <a:t>CFG Production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2203938" y="6300590"/>
            <a:ext cx="711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www.diva-portal.se</a:t>
            </a:r>
            <a:r>
              <a:rPr lang="en-US" dirty="0"/>
              <a:t>/smash/get/diva2:934721/FULLTEXT01.pdf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14761-0EE9-6E4D-BE55-3C2736FB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88" y="1417637"/>
            <a:ext cx="9456857" cy="453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05FAC-7C9D-DD48-BA0D-D5E028F5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26" y="2508739"/>
            <a:ext cx="4335030" cy="31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5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491990" y="3916306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youtu.be</a:t>
            </a:r>
            <a:r>
              <a:rPr lang="en-US" sz="1400" dirty="0"/>
              <a:t>/7Cgpfw4z8cw?t=48</a:t>
            </a:r>
            <a:endParaRPr lang="en-TW" sz="140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1417639"/>
            <a:ext cx="3845926" cy="2380670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9847385" y="2857732"/>
            <a:ext cx="223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4"/>
              </a:rPr>
              <a:t>Also see: Are you smarter than a Chimp?</a:t>
            </a:r>
            <a:endParaRPr lang="en-TW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431" y="2459547"/>
            <a:ext cx="5946956" cy="3652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3746411" y="6214030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Language Design - Noam Chomsky / Serious Science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7095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58784"/>
            <a:ext cx="8514080" cy="2757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0" y="1417638"/>
            <a:ext cx="11421979" cy="2033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41" y="3598212"/>
            <a:ext cx="3847431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8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7B67DD99-1A83-D44F-9E9D-AF0394E86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Lecture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5EDA4-AADA-1245-A300-CCEA2E8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1612"/>
            <a:ext cx="12192000" cy="264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8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AACE75D-19E2-6D46-9652-CBB80E185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The big picture</a:t>
            </a:r>
          </a:p>
        </p:txBody>
      </p:sp>
      <p:graphicFrame>
        <p:nvGraphicFramePr>
          <p:cNvPr id="5123" name="Object 3">
            <a:extLst>
              <a:ext uri="{FF2B5EF4-FFF2-40B4-BE49-F238E27FC236}">
                <a16:creationId xmlns:a16="http://schemas.microsoft.com/office/drawing/2014/main" id="{5BEACB9D-E401-4C49-9D0C-74EC4FC24C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1" y="2667000"/>
          <a:ext cx="8069263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7" name="VISIO" r:id="rId4" imgW="54241700" imgH="36461700" progId="Visio.Drawing.6">
                  <p:embed/>
                </p:oleObj>
              </mc:Choice>
              <mc:Fallback>
                <p:oleObj name="VISIO" r:id="rId4" imgW="54241700" imgH="36461700" progId="Visio.Drawing.6">
                  <p:embed/>
                  <p:pic>
                    <p:nvPicPr>
                      <p:cNvPr id="5123" name="Object 3">
                        <a:extLst>
                          <a:ext uri="{FF2B5EF4-FFF2-40B4-BE49-F238E27FC236}">
                            <a16:creationId xmlns:a16="http://schemas.microsoft.com/office/drawing/2014/main" id="{5BEACB9D-E401-4C49-9D0C-74EC4FC24C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235" t="20786" r="11743" b="27618"/>
                      <a:stretch>
                        <a:fillRect/>
                      </a:stretch>
                    </p:blipFill>
                    <p:spPr bwMode="auto">
                      <a:xfrm>
                        <a:off x="1828801" y="2667000"/>
                        <a:ext cx="8069263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4">
            <a:extLst>
              <a:ext uri="{FF2B5EF4-FFF2-40B4-BE49-F238E27FC236}">
                <a16:creationId xmlns:a16="http://schemas.microsoft.com/office/drawing/2014/main" id="{CA94B4DC-0D03-D64A-BE46-17F550D3B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1052513"/>
            <a:ext cx="80581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1. Syntax analysis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extracting the semantics from the source code</a:t>
            </a:r>
          </a:p>
          <a:p>
            <a:pPr eaLnBrk="0" fontAlgn="base" hangingPunct="0">
              <a:spcBef>
                <a:spcPct val="20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99"/>
                </a:solidFill>
                <a:latin typeface="Comic Sans MS" panose="030F0902030302020204" pitchFamily="66" charset="0"/>
              </a:rPr>
              <a:t>2. Code generation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:   expressing the semantics using the target language</a:t>
            </a:r>
          </a:p>
        </p:txBody>
      </p:sp>
      <p:grpSp>
        <p:nvGrpSpPr>
          <p:cNvPr id="5131" name="Group 11">
            <a:extLst>
              <a:ext uri="{FF2B5EF4-FFF2-40B4-BE49-F238E27FC236}">
                <a16:creationId xmlns:a16="http://schemas.microsoft.com/office/drawing/2014/main" id="{3EC28C9F-D7EF-144C-B07D-2984BD9F456E}"/>
              </a:ext>
            </a:extLst>
          </p:cNvPr>
          <p:cNvGrpSpPr>
            <a:grpSpLocks/>
          </p:cNvGrpSpPr>
          <p:nvPr/>
        </p:nvGrpSpPr>
        <p:grpSpPr bwMode="auto">
          <a:xfrm>
            <a:off x="8991600" y="1066800"/>
            <a:ext cx="914400" cy="1066800"/>
            <a:chOff x="4704" y="672"/>
            <a:chExt cx="576" cy="672"/>
          </a:xfrm>
        </p:grpSpPr>
        <p:sp>
          <p:nvSpPr>
            <p:cNvPr id="5128" name="Oval 6">
              <a:extLst>
                <a:ext uri="{FF2B5EF4-FFF2-40B4-BE49-F238E27FC236}">
                  <a16:creationId xmlns:a16="http://schemas.microsoft.com/office/drawing/2014/main" id="{E5BA1563-037E-CC43-999B-86257783D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104"/>
              <a:ext cx="480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this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lecture</a:t>
              </a:r>
            </a:p>
          </p:txBody>
        </p:sp>
        <p:sp>
          <p:nvSpPr>
            <p:cNvPr id="5129" name="Oval 7">
              <a:extLst>
                <a:ext uri="{FF2B5EF4-FFF2-40B4-BE49-F238E27FC236}">
                  <a16:creationId xmlns:a16="http://schemas.microsoft.com/office/drawing/2014/main" id="{AAE98E63-7F53-E44E-85AB-E200984C2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672"/>
              <a:ext cx="576" cy="240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200" b="1">
                  <a:solidFill>
                    <a:srgbClr val="FFFFFF"/>
                  </a:solidFill>
                </a:rPr>
                <a:t>previous</a:t>
              </a:r>
              <a:br>
                <a:rPr lang="en-US" altLang="en-CN" sz="1200" b="1">
                  <a:solidFill>
                    <a:srgbClr val="FFFFFF"/>
                  </a:solidFill>
                </a:rPr>
              </a:br>
              <a:r>
                <a:rPr lang="en-US" altLang="en-CN" sz="1200" b="1">
                  <a:solidFill>
                    <a:srgbClr val="FFFFFF"/>
                  </a:solidFill>
                </a:rPr>
                <a:t>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7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Syntax analysis </a:t>
            </a:r>
            <a:r>
              <a:rPr lang="en-US" altLang="en-CN" sz="2000" dirty="0"/>
              <a:t>(review)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sp>
        <p:nvSpPr>
          <p:cNvPr id="758791" name="Rectangle 7">
            <a:extLst>
              <a:ext uri="{FF2B5EF4-FFF2-40B4-BE49-F238E27FC236}">
                <a16:creationId xmlns:a16="http://schemas.microsoft.com/office/drawing/2014/main" id="{FF283609-B08F-E847-94CB-4BEA62389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438400"/>
            <a:ext cx="4267200" cy="388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2150" indent="-2349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The code generation challenge: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Program = a series of operations that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   manipulate data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Compiler: converts each “understood” (parsed) source operation and data item into corresponding operations and data items in the target language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Thus, we have to generate code for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data</a:t>
            </a:r>
          </a:p>
          <a:p>
            <a:pPr lvl="1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0066"/>
              </a:buClr>
              <a:buSzPct val="80000"/>
              <a:buFontTx/>
              <a:buChar char="o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handling operations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Our approach: morph the syntax analyzer </a:t>
            </a:r>
            <a:r>
              <a:rPr lang="en-US" altLang="en-CN" sz="1400">
                <a:solidFill>
                  <a:srgbClr val="000000"/>
                </a:solidFill>
                <a:latin typeface="Comic Sans MS" panose="030F0902030302020204" pitchFamily="66" charset="0"/>
              </a:rPr>
              <a:t>(project 10)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into a full-blown compiler: instead of generating XML, we’ll make it generate VM code.</a:t>
            </a:r>
          </a:p>
        </p:txBody>
      </p:sp>
    </p:spTree>
    <p:extLst>
      <p:ext uri="{BB962C8B-B14F-4D97-AF65-F5344CB8AC3E}">
        <p14:creationId xmlns:p14="http://schemas.microsoft.com/office/powerpoint/2010/main" val="7077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5879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6950EE8-3549-1248-8B71-8BE7D4E9C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Translation visualized in a Geometrical Sense (</a:t>
            </a:r>
            <a:r>
              <a:rPr lang="en-US" altLang="en-CN" dirty="0" err="1"/>
              <a:t>Homotopy</a:t>
            </a:r>
            <a:r>
              <a:rPr lang="en-US" altLang="en-CN" dirty="0"/>
              <a:t>)</a:t>
            </a:r>
            <a:endParaRPr lang="en-US" altLang="en-CN" sz="2000" dirty="0"/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5E28C072-0DAC-2F4B-BDFC-CF90EEB3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85800"/>
            <a:ext cx="3886200" cy="15240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Bar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Fraction foo(int y) {</a:t>
            </a:r>
            <a:b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</a:t>
            </a: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 int temp; // a variable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let temp = (xxx+12)*-63;</a:t>
            </a:r>
            <a:b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CN" sz="1400" b="1">
                <a:solidFill>
                  <a:srgbClr val="000000"/>
                </a:solidFill>
                <a:cs typeface="Courier New" panose="02070309020205020404" pitchFamily="49" charset="0"/>
              </a:rPr>
              <a:t>   </a:t>
            </a: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</p:txBody>
      </p:sp>
      <p:grpSp>
        <p:nvGrpSpPr>
          <p:cNvPr id="6148" name="Group 8">
            <a:extLst>
              <a:ext uri="{FF2B5EF4-FFF2-40B4-BE49-F238E27FC236}">
                <a16:creationId xmlns:a16="http://schemas.microsoft.com/office/drawing/2014/main" id="{36A27F8E-9CF2-CE4B-B54E-E5A9A7E4A796}"/>
              </a:ext>
            </a:extLst>
          </p:cNvPr>
          <p:cNvGrpSpPr>
            <a:grpSpLocks/>
          </p:cNvGrpSpPr>
          <p:nvPr/>
        </p:nvGrpSpPr>
        <p:grpSpPr bwMode="auto">
          <a:xfrm>
            <a:off x="4191001" y="762000"/>
            <a:ext cx="6278563" cy="5334000"/>
            <a:chOff x="1661" y="480"/>
            <a:chExt cx="3955" cy="3264"/>
          </a:xfrm>
        </p:grpSpPr>
        <p:sp>
          <p:nvSpPr>
            <p:cNvPr id="6150" name="Text Box 5">
              <a:extLst>
                <a:ext uri="{FF2B5EF4-FFF2-40B4-BE49-F238E27FC236}">
                  <a16:creationId xmlns:a16="http://schemas.microsoft.com/office/drawing/2014/main" id="{4F8BAE0C-5225-854D-B877-904C8C2C3D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8" y="480"/>
              <a:ext cx="2688" cy="32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&lt;varDec&gt;</a:t>
              </a:r>
              <a:endParaRPr lang="en-US" altLang="en-CN" sz="13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var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;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&lt;/varDec&gt;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&lt;statements&gt;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&lt;letStatement&gt;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&lt;keyword&gt;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let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&lt;identifier&gt;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xxx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&lt;symbol&gt;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&lt;int.Const.&gt; </a:t>
              </a:r>
              <a:r>
                <a:rPr lang="en-US" altLang="en-CN" sz="1300">
                  <a:solidFill>
                    <a:srgbClr val="000099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&lt;/int.Const.&gt; </a:t>
              </a:r>
              <a:b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3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&lt;/expression&gt; </a:t>
              </a:r>
            </a:p>
            <a:p>
              <a:pPr algn="just"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200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...</a:t>
              </a:r>
              <a:r>
                <a:rPr lang="en-US" altLang="en-CN" sz="1200" b="1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</p:txBody>
        </p:sp>
        <p:sp>
          <p:nvSpPr>
            <p:cNvPr id="6151" name="AutoShape 6">
              <a:extLst>
                <a:ext uri="{FF2B5EF4-FFF2-40B4-BE49-F238E27FC236}">
                  <a16:creationId xmlns:a16="http://schemas.microsoft.com/office/drawing/2014/main" id="{E7B73BA8-2CCA-F94F-B3BD-18C2DCD5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960"/>
              <a:ext cx="1315" cy="523"/>
            </a:xfrm>
            <a:prstGeom prst="rightArrow">
              <a:avLst>
                <a:gd name="adj1" fmla="val 50000"/>
                <a:gd name="adj2" fmla="val 62859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 analyzer</a:t>
              </a:r>
            </a:p>
          </p:txBody>
        </p:sp>
      </p:grp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7ED790B-E645-4C46-9394-4E3C917AE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2463800"/>
            <a:ext cx="33274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5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A03EFB-1485-304A-A80F-7FC1720E3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Memory segments </a:t>
            </a:r>
            <a:r>
              <a:rPr lang="en-US" altLang="en-CN" sz="2000" dirty="0"/>
              <a:t>(review)</a:t>
            </a:r>
          </a:p>
        </p:txBody>
      </p:sp>
      <p:sp>
        <p:nvSpPr>
          <p:cNvPr id="482307" name="Rectangle 3">
            <a:extLst>
              <a:ext uri="{FF2B5EF4-FFF2-40B4-BE49-F238E27FC236}">
                <a16:creationId xmlns:a16="http://schemas.microsoft.com/office/drawing/2014/main" id="{192B74EB-15DF-254D-947D-17D32DD91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2276475"/>
            <a:ext cx="86106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Where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a non-negative integer and </a:t>
            </a:r>
            <a:r>
              <a:rPr lang="en-US" altLang="en-CN" sz="1800" i="1" u="sng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</a:rPr>
              <a:t> is one of the following: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altLang="en-CN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holds values of global variables, shared by all functions in the same class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values of the argument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holds values of the local variables of the current function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values of the private (“object”) variables of the current object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holds array values (silly name, sorry) </a:t>
            </a: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constant: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holds all the constants in the range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en-CN" sz="10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…</a:t>
            </a:r>
            <a:r>
              <a:rPr lang="en-US" altLang="en-CN" sz="100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4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32767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pseudo memory segment) </a:t>
            </a:r>
            <a:endParaRPr lang="en-US" altLang="en-CN" sz="1600" b="1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pointer: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used to anchor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  <a:cs typeface="Courier New" panose="02070309020205020404" pitchFamily="49" charset="0"/>
              </a:rPr>
              <a:t> to 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various areas in the heap</a:t>
            </a:r>
            <a:endParaRPr lang="en-US" altLang="en-CN" sz="1600">
              <a:solidFill>
                <a:srgbClr val="000000"/>
              </a:solidFill>
              <a:latin typeface="Comic Sans MS" panose="030F0902030302020204" pitchFamily="66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75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temp: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fixed 8-entry segment that holds temporary variables for general use;</a:t>
            </a:r>
            <a:b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             Shared by all VM functions in the program.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7BB7D4E7-CA7A-3E4A-A3B1-0580987A8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836613"/>
            <a:ext cx="2808288" cy="1225550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190800" rIns="93600" bIns="190800" anchor="ctr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1600" u="sng">
                <a:solidFill>
                  <a:srgbClr val="000000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VM memory Commands: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CN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CN" sz="1600">
                <a:solidFill>
                  <a:srgbClr val="00006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altLang="en-CN" sz="1600" b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CN" sz="1800" i="1">
                <a:solidFill>
                  <a:srgbClr val="00006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  i</a:t>
            </a:r>
          </a:p>
        </p:txBody>
      </p:sp>
    </p:spTree>
    <p:extLst>
      <p:ext uri="{BB962C8B-B14F-4D97-AF65-F5344CB8AC3E}">
        <p14:creationId xmlns:p14="http://schemas.microsoft.com/office/powerpoint/2010/main" val="32237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build="p" autoUpdateAnimBg="0"/>
      <p:bldP spid="482308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2A83B81-B66D-D242-A8A9-EDEFDFD314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Code generation example</a:t>
            </a:r>
          </a:p>
        </p:txBody>
      </p:sp>
      <p:sp>
        <p:nvSpPr>
          <p:cNvPr id="8196" name="Text Box 5">
            <a:extLst>
              <a:ext uri="{FF2B5EF4-FFF2-40B4-BE49-F238E27FC236}">
                <a16:creationId xmlns:a16="http://schemas.microsoft.com/office/drawing/2014/main" id="{4A604B08-9EE2-4A4C-AF1B-335E79B6D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838200"/>
            <a:ext cx="2209800" cy="1066800"/>
          </a:xfrm>
          <a:prstGeom prst="rect">
            <a:avLst/>
          </a:prstGeom>
          <a:solidFill>
            <a:srgbClr val="FFFFCC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201600" tIns="82800" rIns="93600" bIns="82800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 int foo()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var int 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let x = x + 1;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</a:pPr>
            <a:r>
              <a:rPr lang="en-US" altLang="en-CN" sz="1400">
                <a:solidFill>
                  <a:srgbClr val="0000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</p:txBody>
      </p:sp>
      <p:grpSp>
        <p:nvGrpSpPr>
          <p:cNvPr id="8210" name="Group 18">
            <a:extLst>
              <a:ext uri="{FF2B5EF4-FFF2-40B4-BE49-F238E27FC236}">
                <a16:creationId xmlns:a16="http://schemas.microsoft.com/office/drawing/2014/main" id="{44DBFD46-B248-564C-A5F1-4E5CA2B146DC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133600"/>
            <a:ext cx="5257800" cy="3455988"/>
            <a:chOff x="720" y="1344"/>
            <a:chExt cx="3312" cy="2177"/>
          </a:xfrm>
        </p:grpSpPr>
        <p:sp>
          <p:nvSpPr>
            <p:cNvPr id="8195" name="Text Box 4">
              <a:extLst>
                <a:ext uri="{FF2B5EF4-FFF2-40B4-BE49-F238E27FC236}">
                  <a16:creationId xmlns:a16="http://schemas.microsoft.com/office/drawing/2014/main" id="{F0CA9EA4-9488-134E-8051-1D861C33E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344"/>
              <a:ext cx="2352" cy="2177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&lt;letStatement&gt;</a:t>
              </a:r>
              <a:endParaRPr lang="en-US" altLang="en-CN" sz="14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&lt;keyword&gt; let &lt;/keyword&gt;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&lt;symbol&gt; =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&lt;identifier&gt; x &lt;/identifier&gt;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&lt;symbol&gt; + &lt;/symbol&gt;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&lt;term&gt;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&lt;constant&gt; 1 &lt;/constant&gt; </a:t>
              </a:r>
              <a:b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&lt;/term&gt;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&lt;/expression&gt;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4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&lt;/letStatement&gt;</a:t>
              </a:r>
            </a:p>
          </p:txBody>
        </p:sp>
        <p:sp>
          <p:nvSpPr>
            <p:cNvPr id="8197" name="Rectangle 15">
              <a:extLst>
                <a:ext uri="{FF2B5EF4-FFF2-40B4-BE49-F238E27FC236}">
                  <a16:creationId xmlns:a16="http://schemas.microsoft.com/office/drawing/2014/main" id="{A31566AD-D2BB-434C-AD51-EA2B360AE2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84" y="1728"/>
              <a:ext cx="864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8" name="AutoShape 16">
              <a:extLst>
                <a:ext uri="{FF2B5EF4-FFF2-40B4-BE49-F238E27FC236}">
                  <a16:creationId xmlns:a16="http://schemas.microsoft.com/office/drawing/2014/main" id="{DBB62621-3EA1-814C-8F20-758B2B5858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984" y="1896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199" name="Rectangle 17" descr="Bouquet">
              <a:extLst>
                <a:ext uri="{FF2B5EF4-FFF2-40B4-BE49-F238E27FC236}">
                  <a16:creationId xmlns:a16="http://schemas.microsoft.com/office/drawing/2014/main" id="{464C794C-0149-864B-B9F0-35B182737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" y="2274"/>
              <a:ext cx="57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Syntax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analysis</a:t>
              </a:r>
            </a:p>
          </p:txBody>
        </p:sp>
      </p:grpSp>
      <p:sp>
        <p:nvSpPr>
          <p:cNvPr id="8202" name="Rectangle 7">
            <a:extLst>
              <a:ext uri="{FF2B5EF4-FFF2-40B4-BE49-F238E27FC236}">
                <a16:creationId xmlns:a16="http://schemas.microsoft.com/office/drawing/2014/main" id="{4733B5F8-5B5D-CB41-B844-5EC1E73EC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096000"/>
            <a:ext cx="6172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indent="142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(note that </a:t>
            </a:r>
            <a:r>
              <a:rPr lang="en-US" altLang="en-CN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>
                <a:solidFill>
                  <a:srgbClr val="000000"/>
                </a:solidFill>
                <a:latin typeface="Comic Sans MS" panose="030F0902030302020204" pitchFamily="66" charset="0"/>
              </a:rPr>
              <a:t> is the first local variable declared in the method)</a:t>
            </a:r>
          </a:p>
        </p:txBody>
      </p:sp>
      <p:grpSp>
        <p:nvGrpSpPr>
          <p:cNvPr id="8209" name="Group 17">
            <a:extLst>
              <a:ext uri="{FF2B5EF4-FFF2-40B4-BE49-F238E27FC236}">
                <a16:creationId xmlns:a16="http://schemas.microsoft.com/office/drawing/2014/main" id="{52947E8A-A303-2143-9DA7-A95F89A70639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2514600"/>
            <a:ext cx="2057400" cy="3894138"/>
            <a:chOff x="4176" y="1584"/>
            <a:chExt cx="1296" cy="2453"/>
          </a:xfrm>
        </p:grpSpPr>
        <p:sp>
          <p:nvSpPr>
            <p:cNvPr id="8201" name="Text Box 3">
              <a:extLst>
                <a:ext uri="{FF2B5EF4-FFF2-40B4-BE49-F238E27FC236}">
                  <a16:creationId xmlns:a16="http://schemas.microsoft.com/office/drawing/2014/main" id="{15C2C557-3165-6946-AFA7-760038EEB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3216"/>
              <a:ext cx="1296" cy="821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dist="89803" dir="2700000" algn="ctr" rotWithShape="0">
                <a:srgbClr val="293973"/>
              </a:outerShdw>
            </a:effectLst>
          </p:spPr>
          <p:txBody>
            <a:bodyPr lIns="129600" tIns="82800" rIns="21600" bIns="828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local 0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push constant 1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</a:p>
            <a:p>
              <a:pPr eaLnBrk="0" fontAlgn="base" hangingPunct="0"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en-CN" sz="16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pop local 0</a:t>
              </a:r>
              <a:endParaRPr lang="en-US" altLang="en-CN" sz="160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8203" name="AutoShape 12">
              <a:extLst>
                <a:ext uri="{FF2B5EF4-FFF2-40B4-BE49-F238E27FC236}">
                  <a16:creationId xmlns:a16="http://schemas.microsoft.com/office/drawing/2014/main" id="{BFF7110B-A675-7947-BBC5-E895FA8A4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2640"/>
              <a:ext cx="384" cy="528"/>
            </a:xfrm>
            <a:prstGeom prst="downArrow">
              <a:avLst>
                <a:gd name="adj1" fmla="val 50000"/>
                <a:gd name="adj2" fmla="val 34375"/>
              </a:avLst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4" name="Rectangle 13">
              <a:extLst>
                <a:ext uri="{FF2B5EF4-FFF2-40B4-BE49-F238E27FC236}">
                  <a16:creationId xmlns:a16="http://schemas.microsoft.com/office/drawing/2014/main" id="{88BECD2C-9B9D-464F-AB53-701374FE4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968"/>
              <a:ext cx="72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5" name="Rectangle 14">
              <a:extLst>
                <a:ext uri="{FF2B5EF4-FFF2-40B4-BE49-F238E27FC236}">
                  <a16:creationId xmlns:a16="http://schemas.microsoft.com/office/drawing/2014/main" id="{4DCA3227-529C-5B44-9EEE-2D4AD906D8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56" y="2304"/>
              <a:ext cx="480" cy="192"/>
            </a:xfrm>
            <a:prstGeom prst="rect">
              <a:avLst/>
            </a:prstGeom>
            <a:solidFill>
              <a:srgbClr val="FF6A4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ar-SA" altLang="en-CN">
                <a:solidFill>
                  <a:srgbClr val="000000"/>
                </a:solidFill>
              </a:endParaRPr>
            </a:p>
          </p:txBody>
        </p:sp>
        <p:sp>
          <p:nvSpPr>
            <p:cNvPr id="8206" name="Rectangle 18" descr="Bouquet">
              <a:extLst>
                <a:ext uri="{FF2B5EF4-FFF2-40B4-BE49-F238E27FC236}">
                  <a16:creationId xmlns:a16="http://schemas.microsoft.com/office/drawing/2014/main" id="{87E9B033-4A67-A64A-AF87-E4147E197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1584"/>
              <a:ext cx="72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600">
                  <a:solidFill>
                    <a:srgbClr val="000000"/>
                  </a:solidFill>
                </a:rPr>
                <a:t>Code</a:t>
              </a:r>
              <a:br>
                <a:rPr lang="en-US" altLang="en-CN" sz="1600">
                  <a:solidFill>
                    <a:srgbClr val="000000"/>
                  </a:solidFill>
                </a:rPr>
              </a:br>
              <a:r>
                <a:rPr lang="en-US" altLang="en-CN" sz="1600">
                  <a:solidFill>
                    <a:srgbClr val="000000"/>
                  </a:solidFill>
                </a:rPr>
                <a:t>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18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  <p:bldP spid="82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62201F3-0586-F546-8F5D-08BEFE5058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/>
              <a:t>Handling variables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9E875276-0C62-BE4A-90E3-F02889BA41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8" y="1268413"/>
            <a:ext cx="8520112" cy="4267200"/>
          </a:xfrm>
        </p:spPr>
        <p:txBody>
          <a:bodyPr/>
          <a:lstStyle/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/>
              <a:t>When the compiler encounters a variable, say </a:t>
            </a: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/>
              <a:t>, in the source code, it has to know: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’s </a:t>
            </a:r>
            <a:r>
              <a:rPr lang="en-US" altLang="en-CN" sz="1600" i="1" u="sng">
                <a:solidFill>
                  <a:srgbClr val="000066"/>
                </a:solidFill>
              </a:rPr>
              <a:t>data type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/>
              <a:t>Primitive, or ADT (class name) ? 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(Need to know in order to properly allocate RAM resources for its representation)</a:t>
            </a:r>
          </a:p>
          <a:p>
            <a:pPr>
              <a:spcBef>
                <a:spcPct val="200000"/>
              </a:spcBef>
              <a:buFont typeface="Wingdings" pitchFamily="2" charset="2"/>
              <a:buNone/>
            </a:pPr>
            <a:r>
              <a:rPr lang="en-US" altLang="en-CN" sz="1600" u="sng">
                <a:solidFill>
                  <a:srgbClr val="000066"/>
                </a:solidFill>
              </a:rPr>
              <a:t>What </a:t>
            </a:r>
            <a:r>
              <a:rPr lang="en-US" altLang="en-CN" sz="1600" i="1" u="sng">
                <a:solidFill>
                  <a:srgbClr val="000066"/>
                </a:solidFill>
              </a:rPr>
              <a:t>kind</a:t>
            </a:r>
            <a:r>
              <a:rPr lang="en-US" altLang="en-CN" sz="1600" u="sng">
                <a:solidFill>
                  <a:srgbClr val="000066"/>
                </a:solidFill>
              </a:rPr>
              <a:t> of variable is </a:t>
            </a:r>
            <a:r>
              <a:rPr lang="en-US" altLang="en-CN" sz="1600" u="sng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CN" sz="1600" u="sng">
                <a:solidFill>
                  <a:srgbClr val="000066"/>
                </a:solidFill>
              </a:rPr>
              <a:t>?</a:t>
            </a:r>
            <a:br>
              <a:rPr lang="en-US" altLang="en-CN" sz="1600" u="sng">
                <a:solidFill>
                  <a:srgbClr val="000066"/>
                </a:solidFill>
              </a:rPr>
            </a:br>
            <a:br>
              <a:rPr lang="en-US" altLang="en-CN" sz="1600" u="sng">
                <a:solidFill>
                  <a:srgbClr val="000066"/>
                </a:solidFill>
              </a:rPr>
            </a:br>
            <a:r>
              <a:rPr lang="en-US" altLang="en-CN" sz="1600">
                <a:latin typeface="Consolas" panose="020B0609020204030204" pitchFamily="49" charset="0"/>
                <a:cs typeface="Consolas" panose="020B0609020204030204" pitchFamily="49" charset="0"/>
              </a:rPr>
              <a:t>local, static, field, argument</a:t>
            </a:r>
            <a:r>
              <a:rPr lang="en-US" altLang="en-CN" sz="1600"/>
              <a:t> ?</a:t>
            </a:r>
            <a:br>
              <a:rPr lang="en-US" altLang="en-CN" sz="1600"/>
            </a:br>
            <a:br>
              <a:rPr lang="en-US" altLang="en-CN" sz="1600"/>
            </a:br>
            <a:r>
              <a:rPr lang="en-US" altLang="en-CN" sz="1600"/>
              <a:t>( We need to know in order to properly allocate it to the right memory segment;</a:t>
            </a:r>
            <a:br>
              <a:rPr lang="en-US" altLang="en-CN" sz="1600"/>
            </a:br>
            <a:r>
              <a:rPr lang="en-US" altLang="en-CN" sz="1600"/>
              <a:t>  this also implies the variable’s life cycle ).</a:t>
            </a:r>
          </a:p>
        </p:txBody>
      </p:sp>
    </p:spTree>
    <p:extLst>
      <p:ext uri="{BB962C8B-B14F-4D97-AF65-F5344CB8AC3E}">
        <p14:creationId xmlns:p14="http://schemas.microsoft.com/office/powerpoint/2010/main" val="235694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43" grpId="0" build="p" autoUpdateAnimBg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debarb">
  <a:themeElements>
    <a:clrScheme name="sidebarb 8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DADADA"/>
      </a:accent1>
      <a:accent2>
        <a:srgbClr val="474747"/>
      </a:accent2>
      <a:accent3>
        <a:srgbClr val="FFFFFF"/>
      </a:accent3>
      <a:accent4>
        <a:srgbClr val="000000"/>
      </a:accent4>
      <a:accent5>
        <a:srgbClr val="EAEAEA"/>
      </a:accent5>
      <a:accent6>
        <a:srgbClr val="3F3F3F"/>
      </a:accent6>
      <a:hlink>
        <a:srgbClr val="000099"/>
      </a:hlink>
      <a:folHlink>
        <a:srgbClr val="000099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13596</TotalTime>
  <Words>2765</Words>
  <Application>Microsoft Macintosh PowerPoint</Application>
  <PresentationFormat>Widescreen</PresentationFormat>
  <Paragraphs>513</Paragraphs>
  <Slides>29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 Unicode MS</vt:lpstr>
      <vt:lpstr>STXinwei</vt:lpstr>
      <vt:lpstr>Arial</vt:lpstr>
      <vt:lpstr>Arial Black</vt:lpstr>
      <vt:lpstr>Calibri</vt:lpstr>
      <vt:lpstr>Comic Sans MS</vt:lpstr>
      <vt:lpstr>Consolas</vt:lpstr>
      <vt:lpstr>Courier New</vt:lpstr>
      <vt:lpstr>Times New Roman</vt:lpstr>
      <vt:lpstr>Wingdings</vt:lpstr>
      <vt:lpstr>3_Office Theme</vt:lpstr>
      <vt:lpstr>sidebarb</vt:lpstr>
      <vt:lpstr>VISIO</vt:lpstr>
      <vt:lpstr>Computational Thinking &amp; Systems Design  Lecture 11  Compiler II: Generating VM Code</vt:lpstr>
      <vt:lpstr>Course map</vt:lpstr>
      <vt:lpstr>Lecture Map</vt:lpstr>
      <vt:lpstr>The big picture</vt:lpstr>
      <vt:lpstr>Syntax analysis (review)</vt:lpstr>
      <vt:lpstr>Translation visualized in a Geometrical Sense (Homotopy)</vt:lpstr>
      <vt:lpstr>Memory segments (review)</vt:lpstr>
      <vt:lpstr>Code generation example</vt:lpstr>
      <vt:lpstr>Handling variables</vt:lpstr>
      <vt:lpstr>Handling variables: mapping them on memory segments (example)</vt:lpstr>
      <vt:lpstr>Handling variables: symbol tables</vt:lpstr>
      <vt:lpstr>Handling variables: managing their life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Handling expressions</vt:lpstr>
      <vt:lpstr>Handling program flow</vt:lpstr>
      <vt:lpstr>Final example</vt:lpstr>
      <vt:lpstr>Perspective</vt:lpstr>
      <vt:lpstr>Translation between Types and Propositions</vt:lpstr>
      <vt:lpstr>The Universal Algorithm?</vt:lpstr>
      <vt:lpstr>The Master Equation?</vt:lpstr>
      <vt:lpstr>Production Rules =&gt;</vt:lpstr>
      <vt:lpstr>CFG Production Rules</vt:lpstr>
      <vt:lpstr>Chomsky’s Universal Grammar</vt:lpstr>
      <vt:lpstr>Lambda and Pi-Calculus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1742</cp:revision>
  <dcterms:created xsi:type="dcterms:W3CDTF">2019-11-27T02:13:00Z</dcterms:created>
  <dcterms:modified xsi:type="dcterms:W3CDTF">2020-11-24T05:15:11Z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